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Lst>
  <p:sldSz cy="6858000" cx="12192000"/>
  <p:notesSz cx="6858000" cy="9144000"/>
  <p:embeddedFontLst>
    <p:embeddedFont>
      <p:font typeface="Proxima Nova"/>
      <p:regular r:id="rId44"/>
      <p:bold r:id="rId45"/>
      <p:italic r:id="rId46"/>
      <p:boldItalic r:id="rId47"/>
    </p:embeddedFont>
    <p:embeddedFont>
      <p:font typeface="Poppins"/>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2" roundtripDataSignature="AMtx7mhdXA8vaVHlPHV1VS3CEwwNfnSkU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font" Target="fonts/ProximaNova-regular.fntdata"/><Relationship Id="rId43" Type="http://schemas.openxmlformats.org/officeDocument/2006/relationships/slide" Target="slides/slide39.xml"/><Relationship Id="rId46" Type="http://schemas.openxmlformats.org/officeDocument/2006/relationships/font" Target="fonts/ProximaNova-italic.fntdata"/><Relationship Id="rId45" Type="http://schemas.openxmlformats.org/officeDocument/2006/relationships/font" Target="fonts/ProximaNova-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Poppins-regular.fntdata"/><Relationship Id="rId47" Type="http://schemas.openxmlformats.org/officeDocument/2006/relationships/font" Target="fonts/ProximaNova-boldItalic.fntdata"/><Relationship Id="rId49" Type="http://schemas.openxmlformats.org/officeDocument/2006/relationships/font" Target="fonts/Poppins-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Poppins-boldItalic.fntdata"/><Relationship Id="rId50" Type="http://schemas.openxmlformats.org/officeDocument/2006/relationships/font" Target="fonts/Poppins-italic.fntdata"/><Relationship Id="rId52" Type="http://customschemas.google.com/relationships/presentationmetadata" Target="meta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4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4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5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5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5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4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4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4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4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4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4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4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4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4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4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4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4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49"/>
          <p:cNvSpPr/>
          <p:nvPr>
            <p:ph idx="2" type="pic"/>
          </p:nvPr>
        </p:nvSpPr>
        <p:spPr>
          <a:xfrm>
            <a:off x="5183188" y="987425"/>
            <a:ext cx="6172200" cy="4873625"/>
          </a:xfrm>
          <a:prstGeom prst="rect">
            <a:avLst/>
          </a:prstGeom>
          <a:noFill/>
          <a:ln>
            <a:noFill/>
          </a:ln>
        </p:spPr>
      </p:sp>
      <p:sp>
        <p:nvSpPr>
          <p:cNvPr id="64" name="Google Shape;64;p4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4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www.youtube.com/watch?v=IfRMV2MY9n0&amp;list=RDCMUCh9nVJoWXmFb7sLApWGcLPQ&amp;index=2" TargetMode="External"/><Relationship Id="rId4" Type="http://schemas.openxmlformats.org/officeDocument/2006/relationships/hyperlink" Target="https://www.youtube.com/watch?v=NTnZgLsk_DA" TargetMode="External"/><Relationship Id="rId5" Type="http://schemas.openxmlformats.org/officeDocument/2006/relationships/hyperlink" Target="https://www.youtube.com/watch?v=Xx9X4xHE-N4"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arxiv.org/pdf/1409.1556.pdf" TargetMode="External"/><Relationship Id="rId4" Type="http://schemas.openxmlformats.org/officeDocument/2006/relationships/hyperlink" Target="https://arxiv.org/pdf/1512.03385.pdf" TargetMode="External"/><Relationship Id="rId5" Type="http://schemas.openxmlformats.org/officeDocument/2006/relationships/hyperlink" Target="https://arxiv.org/pdf/1912.05027.pdf" TargetMode="External"/><Relationship Id="rId6" Type="http://schemas.openxmlformats.org/officeDocument/2006/relationships/hyperlink" Target="https://arxiv.org/pdf/1912.05027.pdf" TargetMode="External"/><Relationship Id="rId7" Type="http://schemas.openxmlformats.org/officeDocument/2006/relationships/hyperlink" Target="https://arxiv.org/pdf/1611.05431.pdf"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arxiv.org/pdf/1803.01534.pdf" TargetMode="External"/><Relationship Id="rId4" Type="http://schemas.openxmlformats.org/officeDocument/2006/relationships/hyperlink" Target="https://arxiv.org/pdf/1803.01534.pdf" TargetMode="External"/><Relationship Id="rId5"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arxiv.org/pdf/1807.06521.pdf" TargetMode="External"/><Relationship Id="rId4" Type="http://schemas.openxmlformats.org/officeDocument/2006/relationships/hyperlink" Target="https://arxiv.org/pdf/1807.06521.pdf" TargetMode="External"/><Relationship Id="rId5"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arxiv.org/pdf/1406.4729.pdf" TargetMode="External"/><Relationship Id="rId4" Type="http://schemas.openxmlformats.org/officeDocument/2006/relationships/hyperlink" Target="https://arxiv.org/pdf/1406.4729.pdf" TargetMode="External"/><Relationship Id="rId5"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hyperlink" Target="https://blog.roboflow.com/glossary/#:~:text=backbone" TargetMode="External"/><Relationship Id="rId5" Type="http://schemas.openxmlformats.org/officeDocument/2006/relationships/hyperlink" Target="https://blog.roboflow.com/glossary/#:~:text=neck%20-" TargetMode="External"/><Relationship Id="rId6" Type="http://schemas.openxmlformats.org/officeDocument/2006/relationships/hyperlink" Target="https://blog.roboflow.com/glossary/#:~:text=head%20-"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b="1" lang="en-US"/>
              <a:t>YOLO Model </a:t>
            </a:r>
            <a:endParaRPr b="1"/>
          </a:p>
        </p:txBody>
      </p:sp>
      <p:sp>
        <p:nvSpPr>
          <p:cNvPr id="85" name="Google Shape;85;p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fontScale="62500"/>
          </a:bodyPr>
          <a:lstStyle/>
          <a:p>
            <a:pPr indent="0" lvl="0" marL="0" rtl="0" algn="ctr">
              <a:lnSpc>
                <a:spcPct val="90000"/>
              </a:lnSpc>
              <a:spcBef>
                <a:spcPts val="0"/>
              </a:spcBef>
              <a:spcAft>
                <a:spcPts val="0"/>
              </a:spcAft>
              <a:buClr>
                <a:schemeClr val="dk1"/>
              </a:buClr>
              <a:buSzPct val="100000"/>
              <a:buNone/>
            </a:pPr>
            <a:r>
              <a:rPr lang="en-US" u="sng">
                <a:solidFill>
                  <a:schemeClr val="hlink"/>
                </a:solidFill>
                <a:hlinkClick r:id="rId3"/>
              </a:rPr>
              <a:t>https://www.youtube.com/watch?v=IfRMV2MY9n0&amp;list=RDCMUCh9nVJoWXmFb7sLApWGcLPQ&amp;index=2</a:t>
            </a:r>
            <a:endParaRPr/>
          </a:p>
          <a:p>
            <a:pPr indent="0" lvl="0" marL="0" rtl="0" algn="ctr">
              <a:lnSpc>
                <a:spcPct val="90000"/>
              </a:lnSpc>
              <a:spcBef>
                <a:spcPts val="1000"/>
              </a:spcBef>
              <a:spcAft>
                <a:spcPts val="0"/>
              </a:spcAft>
              <a:buClr>
                <a:schemeClr val="dk1"/>
              </a:buClr>
              <a:buSzPct val="100000"/>
              <a:buNone/>
            </a:pPr>
            <a:r>
              <a:rPr lang="en-US" u="sng">
                <a:solidFill>
                  <a:schemeClr val="hlink"/>
                </a:solidFill>
                <a:hlinkClick r:id="rId4"/>
              </a:rPr>
              <a:t>https://www.youtube.com/watch?v=NTnZgLsk_DA</a:t>
            </a:r>
            <a:endParaRPr/>
          </a:p>
          <a:p>
            <a:pPr indent="0" lvl="0" marL="0" rtl="0" algn="ctr">
              <a:lnSpc>
                <a:spcPct val="90000"/>
              </a:lnSpc>
              <a:spcBef>
                <a:spcPts val="1000"/>
              </a:spcBef>
              <a:spcAft>
                <a:spcPts val="0"/>
              </a:spcAft>
              <a:buClr>
                <a:schemeClr val="dk1"/>
              </a:buClr>
              <a:buSzPct val="100000"/>
              <a:buNone/>
            </a:pPr>
            <a:r>
              <a:rPr lang="en-US" u="sng">
                <a:solidFill>
                  <a:schemeClr val="hlink"/>
                </a:solidFill>
                <a:hlinkClick r:id="rId5"/>
              </a:rPr>
              <a:t>https://www.youtube.com/watch?v=Xx9X4xHE-N4</a:t>
            </a:r>
            <a:endParaRPr/>
          </a:p>
          <a:p>
            <a:pPr indent="0" lvl="0" marL="0" rtl="0" algn="ctr">
              <a:lnSpc>
                <a:spcPct val="90000"/>
              </a:lnSpc>
              <a:spcBef>
                <a:spcPts val="1000"/>
              </a:spcBef>
              <a:spcAft>
                <a:spcPts val="0"/>
              </a:spcAft>
              <a:buClr>
                <a:schemeClr val="dk1"/>
              </a:buClr>
              <a:buSzPct val="100000"/>
              <a:buNone/>
            </a:pPr>
            <a:r>
              <a:t/>
            </a:r>
            <a:endParaRPr/>
          </a:p>
          <a:p>
            <a:pPr indent="0" lvl="0" marL="0" rtl="0" algn="ctr">
              <a:lnSpc>
                <a:spcPct val="90000"/>
              </a:lnSpc>
              <a:spcBef>
                <a:spcPts val="1000"/>
              </a:spcBef>
              <a:spcAft>
                <a:spcPts val="0"/>
              </a:spcAft>
              <a:buClr>
                <a:schemeClr val="dk1"/>
              </a:buClr>
              <a:buSzPct val="100000"/>
              <a:buNone/>
            </a:pPr>
            <a:r>
              <a:rPr lang="en-US"/>
              <a:t>https://www.madrasresearch.org/post/step-by-step-yolo-algorithm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0"/>
          <p:cNvSpPr txBox="1"/>
          <p:nvPr>
            <p:ph type="title"/>
          </p:nvPr>
        </p:nvSpPr>
        <p:spPr>
          <a:xfrm>
            <a:off x="838200" y="365125"/>
            <a:ext cx="10296970" cy="71164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Faster-RCNN</a:t>
            </a:r>
            <a:endParaRPr b="1"/>
          </a:p>
        </p:txBody>
      </p:sp>
      <p:sp>
        <p:nvSpPr>
          <p:cNvPr id="140" name="Google Shape;140;p10"/>
          <p:cNvSpPr txBox="1"/>
          <p:nvPr>
            <p:ph idx="1" type="body"/>
          </p:nvPr>
        </p:nvSpPr>
        <p:spPr>
          <a:xfrm>
            <a:off x="145279" y="1170774"/>
            <a:ext cx="11793195" cy="5281301"/>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just">
              <a:lnSpc>
                <a:spcPct val="90000"/>
              </a:lnSpc>
              <a:spcBef>
                <a:spcPts val="0"/>
              </a:spcBef>
              <a:spcAft>
                <a:spcPts val="0"/>
              </a:spcAft>
              <a:buClr>
                <a:schemeClr val="dk1"/>
              </a:buClr>
              <a:buSzPct val="100000"/>
              <a:buChar char="•"/>
            </a:pPr>
            <a:r>
              <a:rPr lang="en-US"/>
              <a:t>Faster-RCNN variants are the popular choice of usage for two-shot models. </a:t>
            </a:r>
            <a:endParaRPr/>
          </a:p>
          <a:p>
            <a:pPr indent="-228600" lvl="0" marL="228600" rtl="0" algn="just">
              <a:lnSpc>
                <a:spcPct val="90000"/>
              </a:lnSpc>
              <a:spcBef>
                <a:spcPts val="1000"/>
              </a:spcBef>
              <a:spcAft>
                <a:spcPts val="0"/>
              </a:spcAft>
              <a:buClr>
                <a:schemeClr val="dk1"/>
              </a:buClr>
              <a:buSzPct val="100000"/>
              <a:buChar char="•"/>
            </a:pPr>
            <a:r>
              <a:rPr lang="en-US"/>
              <a:t>Here during the region proposal stage, we use a network such as ResNet50 as a feature extractor. </a:t>
            </a:r>
            <a:endParaRPr/>
          </a:p>
          <a:p>
            <a:pPr indent="-228600" lvl="0" marL="228600" rtl="0" algn="just">
              <a:lnSpc>
                <a:spcPct val="90000"/>
              </a:lnSpc>
              <a:spcBef>
                <a:spcPts val="1000"/>
              </a:spcBef>
              <a:spcAft>
                <a:spcPts val="0"/>
              </a:spcAft>
              <a:buClr>
                <a:schemeClr val="dk1"/>
              </a:buClr>
              <a:buSzPct val="100000"/>
              <a:buChar char="•"/>
            </a:pPr>
            <a:r>
              <a:rPr lang="en-US"/>
              <a:t>We do this by removing the last layers of this network and just use the rest of the layers to extract features from the images.</a:t>
            </a:r>
            <a:endParaRPr/>
          </a:p>
          <a:p>
            <a:pPr indent="-228600" lvl="0" marL="228600" rtl="0" algn="just">
              <a:lnSpc>
                <a:spcPct val="90000"/>
              </a:lnSpc>
              <a:spcBef>
                <a:spcPts val="1000"/>
              </a:spcBef>
              <a:spcAft>
                <a:spcPts val="0"/>
              </a:spcAft>
              <a:buClr>
                <a:schemeClr val="dk1"/>
              </a:buClr>
              <a:buSzPct val="100000"/>
              <a:buChar char="•"/>
            </a:pPr>
            <a:r>
              <a:rPr lang="en-US"/>
              <a:t> This is usually a better approach as the network is already trained and can extract features from the images. </a:t>
            </a:r>
            <a:endParaRPr/>
          </a:p>
          <a:p>
            <a:pPr indent="-228600" lvl="0" marL="228600" rtl="0" algn="just">
              <a:lnSpc>
                <a:spcPct val="90000"/>
              </a:lnSpc>
              <a:spcBef>
                <a:spcPts val="1000"/>
              </a:spcBef>
              <a:spcAft>
                <a:spcPts val="0"/>
              </a:spcAft>
              <a:buClr>
                <a:schemeClr val="dk1"/>
              </a:buClr>
              <a:buSzPct val="100000"/>
              <a:buChar char="•"/>
            </a:pPr>
            <a:r>
              <a:rPr lang="en-US"/>
              <a:t>Next, a small fully connected network slides over the feature layer to predict class-agnostic box proposals, with respect to a grid of anchors tiled in space, scale and aspect ratio.</a:t>
            </a:r>
            <a:endParaRPr/>
          </a:p>
          <a:p>
            <a:pPr indent="-228600" lvl="0" marL="228600" rtl="0" algn="just">
              <a:lnSpc>
                <a:spcPct val="90000"/>
              </a:lnSpc>
              <a:spcBef>
                <a:spcPts val="1000"/>
              </a:spcBef>
              <a:spcAft>
                <a:spcPts val="0"/>
              </a:spcAft>
              <a:buClr>
                <a:schemeClr val="dk1"/>
              </a:buClr>
              <a:buSzPct val="100000"/>
              <a:buChar char="•"/>
            </a:pPr>
            <a:r>
              <a:rPr lang="en-US"/>
              <a:t>In the second stage, these box proposals are used to crop features from the intermediate feature map which was already computed in the first stage. </a:t>
            </a:r>
            <a:endParaRPr/>
          </a:p>
          <a:p>
            <a:pPr indent="-228600" lvl="0" marL="228600" rtl="0" algn="just">
              <a:lnSpc>
                <a:spcPct val="90000"/>
              </a:lnSpc>
              <a:spcBef>
                <a:spcPts val="1000"/>
              </a:spcBef>
              <a:spcAft>
                <a:spcPts val="0"/>
              </a:spcAft>
              <a:buClr>
                <a:schemeClr val="dk1"/>
              </a:buClr>
              <a:buSzPct val="100000"/>
              <a:buChar char="•"/>
            </a:pPr>
            <a:r>
              <a:rPr lang="en-US"/>
              <a:t>The proposed boxes are fed to the remainder of the feature extractor in which the prediction and regression heads are added on top of the network. </a:t>
            </a:r>
            <a:endParaRPr/>
          </a:p>
          <a:p>
            <a:pPr indent="-228600" lvl="0" marL="228600" rtl="0" algn="just">
              <a:lnSpc>
                <a:spcPct val="90000"/>
              </a:lnSpc>
              <a:spcBef>
                <a:spcPts val="1000"/>
              </a:spcBef>
              <a:spcAft>
                <a:spcPts val="0"/>
              </a:spcAft>
              <a:buClr>
                <a:schemeClr val="dk1"/>
              </a:buClr>
              <a:buSzPct val="100000"/>
              <a:buChar char="•"/>
            </a:pPr>
            <a:r>
              <a:rPr lang="en-US"/>
              <a:t>Finally, in the output, we get the class and class-specific box refinement for each proposal box.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YOLO algorithm</a:t>
            </a:r>
            <a:endParaRPr b="1"/>
          </a:p>
        </p:txBody>
      </p:sp>
      <p:sp>
        <p:nvSpPr>
          <p:cNvPr id="146" name="Google Shape;146;p11"/>
          <p:cNvSpPr txBox="1"/>
          <p:nvPr>
            <p:ph idx="1" type="body"/>
          </p:nvPr>
        </p:nvSpPr>
        <p:spPr>
          <a:xfrm>
            <a:off x="264920" y="1367327"/>
            <a:ext cx="6922093" cy="4809636"/>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just">
              <a:lnSpc>
                <a:spcPct val="90000"/>
              </a:lnSpc>
              <a:spcBef>
                <a:spcPts val="0"/>
              </a:spcBef>
              <a:spcAft>
                <a:spcPts val="0"/>
              </a:spcAft>
              <a:buClr>
                <a:schemeClr val="dk1"/>
              </a:buClr>
              <a:buSzPct val="100000"/>
              <a:buChar char="•"/>
            </a:pPr>
            <a:r>
              <a:rPr lang="en-US"/>
              <a:t>To understand the YOLO algorithm, it is necessary to establish what is actually being predicted. Ultimately, we aim to predict a class of an object and the bounding box specifying object location. </a:t>
            </a:r>
            <a:endParaRPr/>
          </a:p>
          <a:p>
            <a:pPr indent="-228600" lvl="0" marL="228600" rtl="0" algn="just">
              <a:lnSpc>
                <a:spcPct val="90000"/>
              </a:lnSpc>
              <a:spcBef>
                <a:spcPts val="1000"/>
              </a:spcBef>
              <a:spcAft>
                <a:spcPts val="0"/>
              </a:spcAft>
              <a:buClr>
                <a:schemeClr val="dk1"/>
              </a:buClr>
              <a:buSzPct val="100000"/>
              <a:buChar char="•"/>
            </a:pPr>
            <a:r>
              <a:rPr lang="en-US"/>
              <a:t>Each bounding box can be described using four descriptors:</a:t>
            </a:r>
            <a:endParaRPr/>
          </a:p>
          <a:p>
            <a:pPr indent="-228600" lvl="0" marL="228600" rtl="0" algn="just">
              <a:lnSpc>
                <a:spcPct val="90000"/>
              </a:lnSpc>
              <a:spcBef>
                <a:spcPts val="1000"/>
              </a:spcBef>
              <a:spcAft>
                <a:spcPts val="0"/>
              </a:spcAft>
              <a:buClr>
                <a:schemeClr val="dk1"/>
              </a:buClr>
              <a:buSzPct val="100000"/>
              <a:buChar char="•"/>
            </a:pPr>
            <a:r>
              <a:rPr lang="en-US"/>
              <a:t>center of a bounding box (</a:t>
            </a:r>
            <a:r>
              <a:rPr b="1" lang="en-US"/>
              <a:t>bxby</a:t>
            </a:r>
            <a:r>
              <a:rPr lang="en-US"/>
              <a:t>)</a:t>
            </a:r>
            <a:endParaRPr/>
          </a:p>
          <a:p>
            <a:pPr indent="-228600" lvl="0" marL="228600" rtl="0" algn="just">
              <a:lnSpc>
                <a:spcPct val="90000"/>
              </a:lnSpc>
              <a:spcBef>
                <a:spcPts val="1000"/>
              </a:spcBef>
              <a:spcAft>
                <a:spcPts val="0"/>
              </a:spcAft>
              <a:buClr>
                <a:schemeClr val="dk1"/>
              </a:buClr>
              <a:buSzPct val="100000"/>
              <a:buChar char="•"/>
            </a:pPr>
            <a:r>
              <a:rPr lang="en-US"/>
              <a:t>width (</a:t>
            </a:r>
            <a:r>
              <a:rPr b="1" lang="en-US"/>
              <a:t>bw</a:t>
            </a:r>
            <a:r>
              <a:rPr lang="en-US"/>
              <a:t>)</a:t>
            </a:r>
            <a:endParaRPr/>
          </a:p>
          <a:p>
            <a:pPr indent="-228600" lvl="0" marL="228600" rtl="0" algn="just">
              <a:lnSpc>
                <a:spcPct val="90000"/>
              </a:lnSpc>
              <a:spcBef>
                <a:spcPts val="1000"/>
              </a:spcBef>
              <a:spcAft>
                <a:spcPts val="0"/>
              </a:spcAft>
              <a:buClr>
                <a:schemeClr val="dk1"/>
              </a:buClr>
              <a:buSzPct val="100000"/>
              <a:buChar char="•"/>
            </a:pPr>
            <a:r>
              <a:rPr lang="en-US"/>
              <a:t>height (</a:t>
            </a:r>
            <a:r>
              <a:rPr b="1" lang="en-US"/>
              <a:t>bh</a:t>
            </a:r>
            <a:r>
              <a:rPr lang="en-US"/>
              <a:t>)</a:t>
            </a:r>
            <a:endParaRPr/>
          </a:p>
          <a:p>
            <a:pPr indent="-228600" lvl="0" marL="228600" rtl="0" algn="just">
              <a:lnSpc>
                <a:spcPct val="90000"/>
              </a:lnSpc>
              <a:spcBef>
                <a:spcPts val="1000"/>
              </a:spcBef>
              <a:spcAft>
                <a:spcPts val="0"/>
              </a:spcAft>
              <a:buClr>
                <a:schemeClr val="dk1"/>
              </a:buClr>
              <a:buSzPct val="100000"/>
              <a:buChar char="•"/>
            </a:pPr>
            <a:r>
              <a:rPr lang="en-US"/>
              <a:t>value </a:t>
            </a:r>
            <a:r>
              <a:rPr b="1" lang="en-US"/>
              <a:t>c</a:t>
            </a:r>
            <a:r>
              <a:rPr lang="en-US"/>
              <a:t>is corresponding to a class of an object (such as: car, traffic lights, etc.).</a:t>
            </a:r>
            <a:endParaRPr/>
          </a:p>
          <a:p>
            <a:pPr indent="-228600" lvl="0" marL="228600" rtl="0" algn="just">
              <a:lnSpc>
                <a:spcPct val="90000"/>
              </a:lnSpc>
              <a:spcBef>
                <a:spcPts val="1000"/>
              </a:spcBef>
              <a:spcAft>
                <a:spcPts val="0"/>
              </a:spcAft>
              <a:buClr>
                <a:schemeClr val="dk1"/>
              </a:buClr>
              <a:buSzPct val="100000"/>
              <a:buChar char="•"/>
            </a:pPr>
            <a:r>
              <a:rPr lang="en-US"/>
              <a:t>In addition, we have to predict the pc value, which is the probability that there is an object in the bounding box.</a:t>
            </a:r>
            <a:endParaRPr/>
          </a:p>
        </p:txBody>
      </p:sp>
      <p:pic>
        <p:nvPicPr>
          <p:cNvPr descr="https://appsilon.com/wp-content/uploads/2018/08/bbox-1.png" id="147" name="Google Shape;147;p11"/>
          <p:cNvPicPr preferRelativeResize="0"/>
          <p:nvPr/>
        </p:nvPicPr>
        <p:blipFill rotWithShape="1">
          <a:blip r:embed="rId3">
            <a:alphaModFix/>
          </a:blip>
          <a:srcRect b="0" l="0" r="0" t="0"/>
          <a:stretch/>
        </p:blipFill>
        <p:spPr>
          <a:xfrm>
            <a:off x="7077668" y="1278538"/>
            <a:ext cx="4933633" cy="458387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2"/>
          <p:cNvSpPr txBox="1"/>
          <p:nvPr>
            <p:ph type="title"/>
          </p:nvPr>
        </p:nvSpPr>
        <p:spPr>
          <a:xfrm>
            <a:off x="838200" y="365125"/>
            <a:ext cx="413004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53" name="Google Shape;153;p12"/>
          <p:cNvSpPr txBox="1"/>
          <p:nvPr>
            <p:ph idx="1" type="body"/>
          </p:nvPr>
        </p:nvSpPr>
        <p:spPr>
          <a:xfrm>
            <a:off x="0" y="1841976"/>
            <a:ext cx="5318760" cy="4909344"/>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just">
              <a:lnSpc>
                <a:spcPct val="90000"/>
              </a:lnSpc>
              <a:spcBef>
                <a:spcPts val="0"/>
              </a:spcBef>
              <a:spcAft>
                <a:spcPts val="0"/>
              </a:spcAft>
              <a:buClr>
                <a:schemeClr val="dk1"/>
              </a:buClr>
              <a:buSzPct val="100000"/>
              <a:buChar char="•"/>
            </a:pPr>
            <a:r>
              <a:rPr lang="en-US"/>
              <a:t>As we mentioned above, when working with the YOLO algorithm we are not searching for interesting regions in our image that could potentially contain an object. </a:t>
            </a:r>
            <a:endParaRPr/>
          </a:p>
          <a:p>
            <a:pPr indent="-228600" lvl="0" marL="228600" rtl="0" algn="just">
              <a:lnSpc>
                <a:spcPct val="90000"/>
              </a:lnSpc>
              <a:spcBef>
                <a:spcPts val="1000"/>
              </a:spcBef>
              <a:spcAft>
                <a:spcPts val="0"/>
              </a:spcAft>
              <a:buClr>
                <a:schemeClr val="dk1"/>
              </a:buClr>
              <a:buSzPct val="100000"/>
              <a:buChar char="•"/>
            </a:pPr>
            <a:r>
              <a:rPr lang="en-US"/>
              <a:t>Instead, we are splitting our image into cells, typically using a 19×19 grid.</a:t>
            </a:r>
            <a:endParaRPr/>
          </a:p>
          <a:p>
            <a:pPr indent="-228600" lvl="0" marL="228600" rtl="0" algn="just">
              <a:lnSpc>
                <a:spcPct val="90000"/>
              </a:lnSpc>
              <a:spcBef>
                <a:spcPts val="1000"/>
              </a:spcBef>
              <a:spcAft>
                <a:spcPts val="0"/>
              </a:spcAft>
              <a:buClr>
                <a:schemeClr val="dk1"/>
              </a:buClr>
              <a:buSzPct val="100000"/>
              <a:buChar char="•"/>
            </a:pPr>
            <a:r>
              <a:rPr lang="en-US"/>
              <a:t>Each cell is responsible for predicting 5 bounding boxes (in case there is more than one object in this cell). </a:t>
            </a:r>
            <a:endParaRPr/>
          </a:p>
          <a:p>
            <a:pPr indent="-228600" lvl="0" marL="228600" rtl="0" algn="just">
              <a:lnSpc>
                <a:spcPct val="90000"/>
              </a:lnSpc>
              <a:spcBef>
                <a:spcPts val="1000"/>
              </a:spcBef>
              <a:spcAft>
                <a:spcPts val="0"/>
              </a:spcAft>
              <a:buClr>
                <a:schemeClr val="dk1"/>
              </a:buClr>
              <a:buSzPct val="100000"/>
              <a:buChar char="•"/>
            </a:pPr>
            <a:r>
              <a:rPr lang="en-US"/>
              <a:t>Therefore, we arrive at a large number of 1805 bounding boxes for one image.</a:t>
            </a:r>
            <a:endParaRPr/>
          </a:p>
          <a:p>
            <a:pPr indent="-64135" lvl="0" marL="228600" rtl="0" algn="l">
              <a:lnSpc>
                <a:spcPct val="90000"/>
              </a:lnSpc>
              <a:spcBef>
                <a:spcPts val="1000"/>
              </a:spcBef>
              <a:spcAft>
                <a:spcPts val="0"/>
              </a:spcAft>
              <a:buClr>
                <a:schemeClr val="dk1"/>
              </a:buClr>
              <a:buSzPct val="100000"/>
              <a:buNone/>
            </a:pPr>
            <a:r>
              <a:t/>
            </a:r>
            <a:endParaRPr/>
          </a:p>
          <a:p>
            <a:pPr indent="-64135" lvl="0" marL="228600" rtl="0" algn="l">
              <a:lnSpc>
                <a:spcPct val="90000"/>
              </a:lnSpc>
              <a:spcBef>
                <a:spcPts val="1000"/>
              </a:spcBef>
              <a:spcAft>
                <a:spcPts val="0"/>
              </a:spcAft>
              <a:buClr>
                <a:schemeClr val="dk1"/>
              </a:buClr>
              <a:buSzPct val="100000"/>
              <a:buNone/>
            </a:pPr>
            <a:r>
              <a:t/>
            </a:r>
            <a:endParaRPr/>
          </a:p>
        </p:txBody>
      </p:sp>
      <p:pic>
        <p:nvPicPr>
          <p:cNvPr descr="https://appsilon.com/wp-content/uploads/2018/08/yolo-1.png" id="154" name="Google Shape;154;p12"/>
          <p:cNvPicPr preferRelativeResize="0"/>
          <p:nvPr/>
        </p:nvPicPr>
        <p:blipFill rotWithShape="1">
          <a:blip r:embed="rId3">
            <a:alphaModFix/>
          </a:blip>
          <a:srcRect b="0" l="0" r="0" t="0"/>
          <a:stretch/>
        </p:blipFill>
        <p:spPr>
          <a:xfrm>
            <a:off x="5440680" y="152400"/>
            <a:ext cx="6651684" cy="659892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160" name="Google Shape;160;p13"/>
          <p:cNvPicPr preferRelativeResize="0"/>
          <p:nvPr>
            <p:ph idx="1" type="body"/>
          </p:nvPr>
        </p:nvPicPr>
        <p:blipFill rotWithShape="1">
          <a:blip r:embed="rId3">
            <a:alphaModFix/>
          </a:blip>
          <a:srcRect b="9319" l="2961" r="1424" t="6269"/>
          <a:stretch/>
        </p:blipFill>
        <p:spPr>
          <a:xfrm>
            <a:off x="357499" y="365125"/>
            <a:ext cx="11477001" cy="623415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166" name="Google Shape;166;p14"/>
          <p:cNvPicPr preferRelativeResize="0"/>
          <p:nvPr>
            <p:ph idx="1" type="body"/>
          </p:nvPr>
        </p:nvPicPr>
        <p:blipFill rotWithShape="1">
          <a:blip r:embed="rId3">
            <a:alphaModFix/>
          </a:blip>
          <a:srcRect b="0" l="0" r="0" t="0"/>
          <a:stretch/>
        </p:blipFill>
        <p:spPr>
          <a:xfrm>
            <a:off x="102551" y="85458"/>
            <a:ext cx="11895744" cy="661444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5"/>
          <p:cNvSpPr txBox="1"/>
          <p:nvPr>
            <p:ph type="title"/>
          </p:nvPr>
        </p:nvSpPr>
        <p:spPr>
          <a:xfrm>
            <a:off x="848170" y="188007"/>
            <a:ext cx="10515600" cy="374636"/>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b="1" lang="en-US"/>
              <a:t>One object in Image</a:t>
            </a:r>
            <a:endParaRPr b="1"/>
          </a:p>
        </p:txBody>
      </p:sp>
      <p:pic>
        <p:nvPicPr>
          <p:cNvPr id="172" name="Google Shape;172;p15"/>
          <p:cNvPicPr preferRelativeResize="0"/>
          <p:nvPr>
            <p:ph idx="1" type="body"/>
          </p:nvPr>
        </p:nvPicPr>
        <p:blipFill rotWithShape="1">
          <a:blip r:embed="rId3">
            <a:alphaModFix/>
          </a:blip>
          <a:srcRect b="23726" l="3896" r="4632" t="19712"/>
          <a:stretch/>
        </p:blipFill>
        <p:spPr>
          <a:xfrm>
            <a:off x="341832" y="675119"/>
            <a:ext cx="11528276" cy="598205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178" name="Google Shape;178;p16"/>
          <p:cNvPicPr preferRelativeResize="0"/>
          <p:nvPr>
            <p:ph idx="1" type="body"/>
          </p:nvPr>
        </p:nvPicPr>
        <p:blipFill rotWithShape="1">
          <a:blip r:embed="rId3">
            <a:alphaModFix/>
          </a:blip>
          <a:srcRect b="8210" l="8535" r="12034" t="0"/>
          <a:stretch/>
        </p:blipFill>
        <p:spPr>
          <a:xfrm>
            <a:off x="358923" y="299103"/>
            <a:ext cx="11511185" cy="622988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184" name="Google Shape;184;p17"/>
          <p:cNvPicPr preferRelativeResize="0"/>
          <p:nvPr>
            <p:ph idx="1" type="body"/>
          </p:nvPr>
        </p:nvPicPr>
        <p:blipFill rotWithShape="1">
          <a:blip r:embed="rId3">
            <a:alphaModFix/>
          </a:blip>
          <a:srcRect b="6639" l="582" r="4190" t="3803"/>
          <a:stretch/>
        </p:blipFill>
        <p:spPr>
          <a:xfrm>
            <a:off x="324739" y="365125"/>
            <a:ext cx="11622282" cy="622133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90" name="Google Shape;190;p18"/>
          <p:cNvSpPr txBox="1"/>
          <p:nvPr>
            <p:ph idx="1" type="body"/>
          </p:nvPr>
        </p:nvSpPr>
        <p:spPr>
          <a:xfrm>
            <a:off x="838200" y="1825625"/>
            <a:ext cx="10668000" cy="193865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Most of these cells and bounding boxes will not contain an object. Therefore, we predict the value pc, which serves to remove boxes with low object probability and bounding boxes with the highest shared area in a process called </a:t>
            </a:r>
            <a:r>
              <a:rPr b="1" lang="en-US"/>
              <a:t>non-max suppression</a:t>
            </a:r>
            <a:r>
              <a:rPr lang="en-US"/>
              <a:t>.</a:t>
            </a:r>
            <a:endParaRPr/>
          </a:p>
        </p:txBody>
      </p:sp>
      <p:pic>
        <p:nvPicPr>
          <p:cNvPr descr="nonmax suppression" id="191" name="Google Shape;191;p18"/>
          <p:cNvPicPr preferRelativeResize="0"/>
          <p:nvPr/>
        </p:nvPicPr>
        <p:blipFill rotWithShape="1">
          <a:blip r:embed="rId3">
            <a:alphaModFix/>
          </a:blip>
          <a:srcRect b="0" l="0" r="0" t="0"/>
          <a:stretch/>
        </p:blipFill>
        <p:spPr>
          <a:xfrm>
            <a:off x="2301239" y="3899216"/>
            <a:ext cx="7312007" cy="279114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197" name="Google Shape;197;p19"/>
          <p:cNvPicPr preferRelativeResize="0"/>
          <p:nvPr>
            <p:ph idx="1" type="body"/>
          </p:nvPr>
        </p:nvPicPr>
        <p:blipFill rotWithShape="1">
          <a:blip r:embed="rId3">
            <a:alphaModFix/>
          </a:blip>
          <a:srcRect b="18030" l="0" r="1981" t="1841"/>
          <a:stretch/>
        </p:blipFill>
        <p:spPr>
          <a:xfrm>
            <a:off x="247829" y="222189"/>
            <a:ext cx="11613734" cy="642643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What is Object Detection?</a:t>
            </a:r>
            <a:endParaRPr/>
          </a:p>
        </p:txBody>
      </p:sp>
      <p:pic>
        <p:nvPicPr>
          <p:cNvPr descr="Object detection" id="91" name="Google Shape;91;p2"/>
          <p:cNvPicPr preferRelativeResize="0"/>
          <p:nvPr>
            <p:ph idx="1" type="body"/>
          </p:nvPr>
        </p:nvPicPr>
        <p:blipFill rotWithShape="1">
          <a:blip r:embed="rId3">
            <a:alphaModFix/>
          </a:blip>
          <a:srcRect b="0" l="0" r="0" t="0"/>
          <a:stretch/>
        </p:blipFill>
        <p:spPr>
          <a:xfrm>
            <a:off x="1657884" y="1510706"/>
            <a:ext cx="9280733" cy="514646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203" name="Google Shape;203;p20"/>
          <p:cNvPicPr preferRelativeResize="0"/>
          <p:nvPr>
            <p:ph idx="1" type="body"/>
          </p:nvPr>
        </p:nvPicPr>
        <p:blipFill rotWithShape="1">
          <a:blip r:embed="rId3">
            <a:alphaModFix/>
          </a:blip>
          <a:srcRect b="0" l="8315" r="1429" t="0"/>
          <a:stretch/>
        </p:blipFill>
        <p:spPr>
          <a:xfrm>
            <a:off x="393105" y="227562"/>
            <a:ext cx="11451366" cy="626724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libri"/>
              <a:buNone/>
            </a:pPr>
            <a:r>
              <a:rPr lang="en-US" sz="3200"/>
              <a:t>Example of how to calculate box coordinates in a 448x448 image with S=3. Note how the (x,y) coordinates are calculated relative to the center grid cell</a:t>
            </a:r>
            <a:endParaRPr sz="3200"/>
          </a:p>
        </p:txBody>
      </p:sp>
      <p:pic>
        <p:nvPicPr>
          <p:cNvPr descr="https://hackernoon.com/hn-images/1*oXSVP0HPVIaZqPpSinxsRQ.png" id="209" name="Google Shape;209;p21"/>
          <p:cNvPicPr preferRelativeResize="0"/>
          <p:nvPr>
            <p:ph idx="1" type="body"/>
          </p:nvPr>
        </p:nvPicPr>
        <p:blipFill rotWithShape="1">
          <a:blip r:embed="rId3">
            <a:alphaModFix/>
          </a:blip>
          <a:srcRect b="0" l="0" r="0" t="0"/>
          <a:stretch/>
        </p:blipFill>
        <p:spPr>
          <a:xfrm>
            <a:off x="2536623" y="1825625"/>
            <a:ext cx="7118753" cy="435133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800"/>
              <a:buFont typeface="Calibri"/>
              <a:buNone/>
            </a:pPr>
            <a:r>
              <a:rPr b="1" lang="en-US" sz="2800"/>
              <a:t>The YOLO network splits the input image into a grid of S×S cells. </a:t>
            </a:r>
            <a:br>
              <a:rPr b="1" lang="en-US" sz="2800"/>
            </a:br>
            <a:endParaRPr b="1" sz="2800"/>
          </a:p>
        </p:txBody>
      </p:sp>
      <p:pic>
        <p:nvPicPr>
          <p:cNvPr descr="yolo object detection" id="215" name="Google Shape;215;p22"/>
          <p:cNvPicPr preferRelativeResize="0"/>
          <p:nvPr>
            <p:ph idx="1" type="body"/>
          </p:nvPr>
        </p:nvPicPr>
        <p:blipFill rotWithShape="1">
          <a:blip r:embed="rId3">
            <a:alphaModFix/>
          </a:blip>
          <a:srcRect b="0" l="0" r="0" t="0"/>
          <a:stretch/>
        </p:blipFill>
        <p:spPr>
          <a:xfrm>
            <a:off x="1435693" y="1423972"/>
            <a:ext cx="9067088" cy="529302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3"/>
          <p:cNvSpPr txBox="1"/>
          <p:nvPr>
            <p:ph type="title"/>
          </p:nvPr>
        </p:nvSpPr>
        <p:spPr>
          <a:xfrm>
            <a:off x="222191" y="365125"/>
            <a:ext cx="11969809"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lang="en-US" sz="2400"/>
              <a:t>Each grid cell predicts B number of bounding boxes and their objectness score along with their class predictions as follows:</a:t>
            </a:r>
            <a:br>
              <a:rPr lang="en-US" sz="2400"/>
            </a:br>
            <a:endParaRPr sz="2400"/>
          </a:p>
        </p:txBody>
      </p:sp>
      <p:sp>
        <p:nvSpPr>
          <p:cNvPr id="221" name="Google Shape;221;p23"/>
          <p:cNvSpPr txBox="1"/>
          <p:nvPr>
            <p:ph idx="1" type="body"/>
          </p:nvPr>
        </p:nvSpPr>
        <p:spPr>
          <a:xfrm>
            <a:off x="701468" y="6007692"/>
            <a:ext cx="10515600" cy="613651"/>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l">
              <a:lnSpc>
                <a:spcPct val="90000"/>
              </a:lnSpc>
              <a:spcBef>
                <a:spcPts val="0"/>
              </a:spcBef>
              <a:spcAft>
                <a:spcPts val="0"/>
              </a:spcAft>
              <a:buClr>
                <a:schemeClr val="dk1"/>
              </a:buClr>
              <a:buSzPct val="100000"/>
              <a:buChar char="•"/>
            </a:pPr>
            <a:r>
              <a:rPr lang="en-US"/>
              <a:t>The predicted bounding boxes may look something like the following (the higher the confidence score, the fatter the box is drawn):</a:t>
            </a:r>
            <a:endParaRPr/>
          </a:p>
        </p:txBody>
      </p:sp>
      <p:pic>
        <p:nvPicPr>
          <p:cNvPr descr="yolo object detection" id="222" name="Google Shape;222;p23"/>
          <p:cNvPicPr preferRelativeResize="0"/>
          <p:nvPr/>
        </p:nvPicPr>
        <p:blipFill rotWithShape="1">
          <a:blip r:embed="rId3">
            <a:alphaModFix/>
          </a:blip>
          <a:srcRect b="0" l="0" r="0" t="0"/>
          <a:stretch/>
        </p:blipFill>
        <p:spPr>
          <a:xfrm>
            <a:off x="1828800" y="1239141"/>
            <a:ext cx="7597212" cy="446944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4"/>
          <p:cNvSpPr txBox="1"/>
          <p:nvPr>
            <p:ph idx="1" type="body"/>
          </p:nvPr>
        </p:nvSpPr>
        <p:spPr>
          <a:xfrm>
            <a:off x="170915" y="374636"/>
            <a:ext cx="11519731" cy="1341689"/>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l">
              <a:lnSpc>
                <a:spcPct val="90000"/>
              </a:lnSpc>
              <a:spcBef>
                <a:spcPts val="0"/>
              </a:spcBef>
              <a:spcAft>
                <a:spcPts val="0"/>
              </a:spcAft>
              <a:buClr>
                <a:schemeClr val="dk1"/>
              </a:buClr>
              <a:buSzPct val="100000"/>
              <a:buChar char="•"/>
            </a:pPr>
            <a:r>
              <a:rPr lang="en-US"/>
              <a:t>Finally, the confidence score for the bounding box and the class prediction are combined into one final score that tells us the probability that this bounding box contains a specific type of object. </a:t>
            </a:r>
            <a:endParaRPr/>
          </a:p>
          <a:p>
            <a:pPr indent="-228600" lvl="0" marL="228600" rtl="0" algn="l">
              <a:lnSpc>
                <a:spcPct val="90000"/>
              </a:lnSpc>
              <a:spcBef>
                <a:spcPts val="1000"/>
              </a:spcBef>
              <a:spcAft>
                <a:spcPts val="0"/>
              </a:spcAft>
              <a:buClr>
                <a:schemeClr val="dk1"/>
              </a:buClr>
              <a:buSzPct val="100000"/>
              <a:buChar char="•"/>
            </a:pPr>
            <a:r>
              <a:rPr lang="en-US"/>
              <a:t>For example, the big fat yellow box on the left is quite sure it contains the object “dog”:</a:t>
            </a:r>
            <a:endParaRPr/>
          </a:p>
        </p:txBody>
      </p:sp>
      <p:pic>
        <p:nvPicPr>
          <p:cNvPr descr="yolo object detection" id="228" name="Google Shape;228;p24"/>
          <p:cNvPicPr preferRelativeResize="0"/>
          <p:nvPr/>
        </p:nvPicPr>
        <p:blipFill rotWithShape="1">
          <a:blip r:embed="rId3">
            <a:alphaModFix/>
          </a:blip>
          <a:srcRect b="0" l="0" r="0" t="0"/>
          <a:stretch/>
        </p:blipFill>
        <p:spPr>
          <a:xfrm>
            <a:off x="2298817" y="1785656"/>
            <a:ext cx="7537392" cy="496552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5"/>
          <p:cNvSpPr txBox="1"/>
          <p:nvPr>
            <p:ph idx="1" type="body"/>
          </p:nvPr>
        </p:nvSpPr>
        <p:spPr>
          <a:xfrm>
            <a:off x="590372" y="443861"/>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000"/>
              <a:buChar char="•"/>
            </a:pPr>
            <a:r>
              <a:rPr lang="en-US" sz="2000"/>
              <a:t>It turns out that most of these boxes will have very low confidence scores, so we only keep the boxes whose final score is above some threshold.</a:t>
            </a:r>
            <a:endParaRPr/>
          </a:p>
          <a:p>
            <a:pPr indent="-228600" lvl="0" marL="228600" rtl="0" algn="l">
              <a:lnSpc>
                <a:spcPct val="90000"/>
              </a:lnSpc>
              <a:spcBef>
                <a:spcPts val="1000"/>
              </a:spcBef>
              <a:spcAft>
                <a:spcPts val="0"/>
              </a:spcAft>
              <a:buClr>
                <a:schemeClr val="dk1"/>
              </a:buClr>
              <a:buSzPts val="2000"/>
              <a:buChar char="•"/>
            </a:pPr>
            <a:r>
              <a:rPr lang="en-US" sz="2000"/>
              <a:t> Also, Non-maximum Suppression (NMS) intends to cure the problem of multiple detections of the same image. In the next section, we will briefly go over it. The final prediction is then:</a:t>
            </a:r>
            <a:endParaRPr sz="2000"/>
          </a:p>
        </p:txBody>
      </p:sp>
      <p:pic>
        <p:nvPicPr>
          <p:cNvPr descr="yolo object detection" id="234" name="Google Shape;234;p25"/>
          <p:cNvPicPr preferRelativeResize="0"/>
          <p:nvPr/>
        </p:nvPicPr>
        <p:blipFill rotWithShape="1">
          <a:blip r:embed="rId3">
            <a:alphaModFix/>
          </a:blip>
          <a:srcRect b="0" l="0" r="0" t="0"/>
          <a:stretch/>
        </p:blipFill>
        <p:spPr>
          <a:xfrm>
            <a:off x="1777524" y="2004122"/>
            <a:ext cx="8374879" cy="473437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6"/>
          <p:cNvSpPr txBox="1"/>
          <p:nvPr>
            <p:ph type="title"/>
          </p:nvPr>
        </p:nvSpPr>
        <p:spPr>
          <a:xfrm>
            <a:off x="838200" y="365125"/>
            <a:ext cx="5126764" cy="104493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b="1" lang="en-US" sz="3200"/>
              <a:t>Non-maximum Suppression</a:t>
            </a:r>
            <a:br>
              <a:rPr lang="en-US" sz="3200"/>
            </a:br>
            <a:endParaRPr sz="3200"/>
          </a:p>
        </p:txBody>
      </p:sp>
      <p:sp>
        <p:nvSpPr>
          <p:cNvPr id="240" name="Google Shape;240;p26"/>
          <p:cNvSpPr txBox="1"/>
          <p:nvPr>
            <p:ph idx="1" type="body"/>
          </p:nvPr>
        </p:nvSpPr>
        <p:spPr>
          <a:xfrm>
            <a:off x="128187" y="1751888"/>
            <a:ext cx="11995774" cy="4905286"/>
          </a:xfrm>
          <a:prstGeom prst="rect">
            <a:avLst/>
          </a:prstGeom>
          <a:noFill/>
          <a:ln>
            <a:noFill/>
          </a:ln>
        </p:spPr>
        <p:txBody>
          <a:bodyPr anchorCtr="0" anchor="t" bIns="45700" lIns="91425" spcFirstLastPara="1" rIns="91425" wrap="square" tIns="45700">
            <a:normAutofit fontScale="55000" lnSpcReduction="20000"/>
          </a:bodyPr>
          <a:lstStyle/>
          <a:p>
            <a:pPr indent="-228600" lvl="0" marL="228600" rtl="0" algn="l">
              <a:lnSpc>
                <a:spcPct val="90000"/>
              </a:lnSpc>
              <a:spcBef>
                <a:spcPts val="0"/>
              </a:spcBef>
              <a:spcAft>
                <a:spcPts val="0"/>
              </a:spcAft>
              <a:buClr>
                <a:schemeClr val="dk1"/>
              </a:buClr>
              <a:buSzPct val="100000"/>
              <a:buChar char="•"/>
            </a:pPr>
            <a:r>
              <a:rPr lang="en-US" sz="2900"/>
              <a:t>Non-maximum Suppression or NMS uses the very important function called “Intersection over Union”, or IoU. Here is how we calculate IoU.</a:t>
            </a:r>
            <a:endParaRPr/>
          </a:p>
          <a:p>
            <a:pPr indent="0" lvl="0" marL="0" rtl="0" algn="l">
              <a:lnSpc>
                <a:spcPct val="90000"/>
              </a:lnSpc>
              <a:spcBef>
                <a:spcPts val="1000"/>
              </a:spcBef>
              <a:spcAft>
                <a:spcPts val="0"/>
              </a:spcAft>
              <a:buClr>
                <a:schemeClr val="dk1"/>
              </a:buClr>
              <a:buSzPct val="100000"/>
              <a:buNone/>
            </a:pPr>
            <a:r>
              <a:rPr lang="en-US" sz="2900"/>
              <a:t>We define a box using its two corners (upper left and lower right): (x1, y1, x2, y2) rather than the midpoint and height/width. Next, we also need to find the coordinates (xi1, yi1, xi2, yi2) of the intersection of two boxes where :</a:t>
            </a:r>
            <a:endParaRPr/>
          </a:p>
          <a:p>
            <a:pPr indent="0" lvl="0" marL="0" rtl="0" algn="l">
              <a:lnSpc>
                <a:spcPct val="90000"/>
              </a:lnSpc>
              <a:spcBef>
                <a:spcPts val="1000"/>
              </a:spcBef>
              <a:spcAft>
                <a:spcPts val="0"/>
              </a:spcAft>
              <a:buClr>
                <a:schemeClr val="dk1"/>
              </a:buClr>
              <a:buSzPct val="100000"/>
              <a:buNone/>
            </a:pPr>
            <a:r>
              <a:rPr lang="en-US" sz="2900"/>
              <a:t>xi1 = maximum of the x1 coordinates of the two boxes</a:t>
            </a:r>
            <a:endParaRPr/>
          </a:p>
          <a:p>
            <a:pPr indent="0" lvl="0" marL="0" rtl="0" algn="l">
              <a:lnSpc>
                <a:spcPct val="90000"/>
              </a:lnSpc>
              <a:spcBef>
                <a:spcPts val="1000"/>
              </a:spcBef>
              <a:spcAft>
                <a:spcPts val="0"/>
              </a:spcAft>
              <a:buClr>
                <a:schemeClr val="dk1"/>
              </a:buClr>
              <a:buSzPct val="100000"/>
              <a:buNone/>
            </a:pPr>
            <a:r>
              <a:rPr lang="en-US" sz="2900"/>
              <a:t>yi1 = maximum of the y1 coordinates of the two boxes</a:t>
            </a:r>
            <a:endParaRPr/>
          </a:p>
          <a:p>
            <a:pPr indent="0" lvl="0" marL="0" rtl="0" algn="l">
              <a:lnSpc>
                <a:spcPct val="90000"/>
              </a:lnSpc>
              <a:spcBef>
                <a:spcPts val="1000"/>
              </a:spcBef>
              <a:spcAft>
                <a:spcPts val="0"/>
              </a:spcAft>
              <a:buClr>
                <a:schemeClr val="dk1"/>
              </a:buClr>
              <a:buSzPct val="100000"/>
              <a:buNone/>
            </a:pPr>
            <a:r>
              <a:rPr lang="en-US" sz="2900"/>
              <a:t>xi2 = minimum of the x2 coordinates of the two boxes</a:t>
            </a:r>
            <a:endParaRPr/>
          </a:p>
          <a:p>
            <a:pPr indent="0" lvl="0" marL="0" rtl="0" algn="l">
              <a:lnSpc>
                <a:spcPct val="90000"/>
              </a:lnSpc>
              <a:spcBef>
                <a:spcPts val="1000"/>
              </a:spcBef>
              <a:spcAft>
                <a:spcPts val="0"/>
              </a:spcAft>
              <a:buClr>
                <a:schemeClr val="dk1"/>
              </a:buClr>
              <a:buSzPct val="100000"/>
              <a:buNone/>
            </a:pPr>
            <a:r>
              <a:rPr lang="en-US" sz="2900"/>
              <a:t>yi2 = minimum of the y2 coordinates of the two boxes </a:t>
            </a:r>
            <a:endParaRPr/>
          </a:p>
          <a:p>
            <a:pPr indent="0" lvl="0" marL="0" rtl="0" algn="l">
              <a:lnSpc>
                <a:spcPct val="90000"/>
              </a:lnSpc>
              <a:spcBef>
                <a:spcPts val="1000"/>
              </a:spcBef>
              <a:spcAft>
                <a:spcPts val="0"/>
              </a:spcAft>
              <a:buClr>
                <a:schemeClr val="dk1"/>
              </a:buClr>
              <a:buSzPct val="100000"/>
              <a:buNone/>
            </a:pPr>
            <a:r>
              <a:rPr lang="en-US" sz="2900"/>
              <a:t>Note that to calculate the area a rectangle (or a box) we can to multiply its height (y2 – y1) by its width (x2 – x1).</a:t>
            </a:r>
            <a:endParaRPr/>
          </a:p>
          <a:p>
            <a:pPr indent="0" lvl="0" marL="0" rtl="0" algn="l">
              <a:lnSpc>
                <a:spcPct val="90000"/>
              </a:lnSpc>
              <a:spcBef>
                <a:spcPts val="1000"/>
              </a:spcBef>
              <a:spcAft>
                <a:spcPts val="0"/>
              </a:spcAft>
              <a:buClr>
                <a:schemeClr val="dk1"/>
              </a:buClr>
              <a:buSzPct val="100000"/>
              <a:buNone/>
            </a:pPr>
            <a:r>
              <a:t/>
            </a:r>
            <a:endParaRPr sz="2900"/>
          </a:p>
          <a:p>
            <a:pPr indent="0" lvl="0" marL="0" rtl="0" algn="l">
              <a:lnSpc>
                <a:spcPct val="90000"/>
              </a:lnSpc>
              <a:spcBef>
                <a:spcPts val="1000"/>
              </a:spcBef>
              <a:spcAft>
                <a:spcPts val="0"/>
              </a:spcAft>
              <a:buClr>
                <a:schemeClr val="dk1"/>
              </a:buClr>
              <a:buSzPct val="100000"/>
              <a:buNone/>
            </a:pPr>
            <a:r>
              <a:rPr lang="en-US" sz="2900"/>
              <a:t>So to calculate IoU, first calculate the area of intersection by this formula</a:t>
            </a:r>
            <a:endParaRPr/>
          </a:p>
          <a:p>
            <a:pPr indent="0" lvl="0" marL="0" rtl="0" algn="l">
              <a:lnSpc>
                <a:spcPct val="90000"/>
              </a:lnSpc>
              <a:spcBef>
                <a:spcPts val="1000"/>
              </a:spcBef>
              <a:spcAft>
                <a:spcPts val="0"/>
              </a:spcAft>
              <a:buClr>
                <a:schemeClr val="dk1"/>
              </a:buClr>
              <a:buSzPct val="100000"/>
              <a:buNone/>
            </a:pPr>
            <a:r>
              <a:t/>
            </a:r>
            <a:endParaRPr sz="2900"/>
          </a:p>
          <a:p>
            <a:pPr indent="0" lvl="0" marL="0" rtl="0" algn="l">
              <a:lnSpc>
                <a:spcPct val="90000"/>
              </a:lnSpc>
              <a:spcBef>
                <a:spcPts val="1000"/>
              </a:spcBef>
              <a:spcAft>
                <a:spcPts val="0"/>
              </a:spcAft>
              <a:buClr>
                <a:schemeClr val="dk1"/>
              </a:buClr>
              <a:buSzPct val="100000"/>
              <a:buNone/>
            </a:pPr>
            <a:r>
              <a:rPr lang="en-US" sz="2900"/>
              <a:t>area_intersection =(xi2 - xi1)*(yi2 - yi1)</a:t>
            </a:r>
            <a:endParaRPr/>
          </a:p>
          <a:p>
            <a:pPr indent="0" lvl="0" marL="0" rtl="0" algn="l">
              <a:lnSpc>
                <a:spcPct val="90000"/>
              </a:lnSpc>
              <a:spcBef>
                <a:spcPts val="1000"/>
              </a:spcBef>
              <a:spcAft>
                <a:spcPts val="0"/>
              </a:spcAft>
              <a:buClr>
                <a:schemeClr val="dk1"/>
              </a:buClr>
              <a:buSzPct val="100000"/>
              <a:buNone/>
            </a:pPr>
            <a:r>
              <a:rPr lang="en-US" sz="2900"/>
              <a:t>Next, calculate the area of union</a:t>
            </a:r>
            <a:endParaRPr/>
          </a:p>
          <a:p>
            <a:pPr indent="0" lvl="0" marL="0" rtl="0" algn="l">
              <a:lnSpc>
                <a:spcPct val="90000"/>
              </a:lnSpc>
              <a:spcBef>
                <a:spcPts val="1000"/>
              </a:spcBef>
              <a:spcAft>
                <a:spcPts val="0"/>
              </a:spcAft>
              <a:buClr>
                <a:schemeClr val="dk1"/>
              </a:buClr>
              <a:buSzPct val="100000"/>
              <a:buNone/>
            </a:pPr>
            <a:r>
              <a:t/>
            </a:r>
            <a:endParaRPr sz="2900"/>
          </a:p>
          <a:p>
            <a:pPr indent="0" lvl="0" marL="0" rtl="0" algn="l">
              <a:lnSpc>
                <a:spcPct val="90000"/>
              </a:lnSpc>
              <a:spcBef>
                <a:spcPts val="1000"/>
              </a:spcBef>
              <a:spcAft>
                <a:spcPts val="0"/>
              </a:spcAft>
              <a:buClr>
                <a:schemeClr val="dk1"/>
              </a:buClr>
              <a:buSzPct val="100000"/>
              <a:buNone/>
            </a:pPr>
            <a:r>
              <a:rPr lang="en-US" sz="2900"/>
              <a:t>union _area = (area of box 1 + area of box 2) - area_intersection</a:t>
            </a:r>
            <a:endParaRPr sz="2900"/>
          </a:p>
          <a:p>
            <a:pPr indent="0" lvl="0" marL="0" rtl="0" algn="l">
              <a:lnSpc>
                <a:spcPct val="90000"/>
              </a:lnSpc>
              <a:spcBef>
                <a:spcPts val="1000"/>
              </a:spcBef>
              <a:spcAft>
                <a:spcPts val="0"/>
              </a:spcAft>
              <a:buClr>
                <a:schemeClr val="dk1"/>
              </a:buClr>
              <a:buSzPct val="100000"/>
              <a:buNone/>
            </a:pPr>
            <a:r>
              <a:rPr lang="en-US" sz="2900"/>
              <a:t>Therefore IoU=area_intersection/union_area</a:t>
            </a:r>
            <a:br>
              <a:rPr lang="en-US"/>
            </a:br>
            <a:endParaRPr/>
          </a:p>
        </p:txBody>
      </p:sp>
      <p:pic>
        <p:nvPicPr>
          <p:cNvPr descr="https://d1m75rqqgidzqn.cloudfront.net/wp-data/2020/08/05195859/q.png" id="241" name="Google Shape;241;p26"/>
          <p:cNvPicPr preferRelativeResize="0"/>
          <p:nvPr/>
        </p:nvPicPr>
        <p:blipFill rotWithShape="1">
          <a:blip r:embed="rId3">
            <a:alphaModFix/>
          </a:blip>
          <a:srcRect b="0" l="0" r="0" t="0"/>
          <a:stretch/>
        </p:blipFill>
        <p:spPr>
          <a:xfrm>
            <a:off x="6180361" y="196005"/>
            <a:ext cx="5943600" cy="13620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descr="Figure 3: An example of computing Intersection over Unions for various bounding boxes." id="247" name="Google Shape;247;p27"/>
          <p:cNvPicPr preferRelativeResize="0"/>
          <p:nvPr>
            <p:ph idx="1" type="body"/>
          </p:nvPr>
        </p:nvPicPr>
        <p:blipFill rotWithShape="1">
          <a:blip r:embed="rId3">
            <a:alphaModFix/>
          </a:blip>
          <a:srcRect b="0" l="0" r="0" t="0"/>
          <a:stretch/>
        </p:blipFill>
        <p:spPr>
          <a:xfrm>
            <a:off x="0" y="0"/>
            <a:ext cx="12192000" cy="4770755"/>
          </a:xfrm>
          <a:prstGeom prst="rect">
            <a:avLst/>
          </a:prstGeom>
          <a:noFill/>
          <a:ln>
            <a:noFill/>
          </a:ln>
        </p:spPr>
      </p:pic>
      <p:sp>
        <p:nvSpPr>
          <p:cNvPr id="248" name="Google Shape;248;p27"/>
          <p:cNvSpPr/>
          <p:nvPr/>
        </p:nvSpPr>
        <p:spPr>
          <a:xfrm>
            <a:off x="1097280" y="4968240"/>
            <a:ext cx="1025652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rgbClr val="4D5A75"/>
                </a:solidFill>
                <a:latin typeface="Proxima Nova"/>
                <a:ea typeface="Proxima Nova"/>
                <a:cs typeface="Proxima Nova"/>
                <a:sym typeface="Proxima Nova"/>
              </a:rPr>
              <a:t>An example of computing Intersection over Unions for various bounding boxes.</a:t>
            </a:r>
            <a:endParaRPr b="1" i="0" sz="1800" u="none" cap="none" strike="noStrike">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254" name="Google Shape;254;p2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Now, to implement non-max suppression, the steps are:</a:t>
            </a:r>
            <a:endParaRPr/>
          </a:p>
          <a:p>
            <a:pPr indent="-228600" lvl="0" marL="228600" rtl="0" algn="l">
              <a:lnSpc>
                <a:spcPct val="90000"/>
              </a:lnSpc>
              <a:spcBef>
                <a:spcPts val="1000"/>
              </a:spcBef>
              <a:spcAft>
                <a:spcPts val="0"/>
              </a:spcAft>
              <a:buClr>
                <a:schemeClr val="dk1"/>
              </a:buClr>
              <a:buSzPts val="2800"/>
              <a:buChar char="•"/>
            </a:pPr>
            <a:r>
              <a:rPr lang="en-US"/>
              <a:t>Select the box that has the highest score.</a:t>
            </a:r>
            <a:endParaRPr/>
          </a:p>
          <a:p>
            <a:pPr indent="-228600" lvl="0" marL="228600" rtl="0" algn="l">
              <a:lnSpc>
                <a:spcPct val="90000"/>
              </a:lnSpc>
              <a:spcBef>
                <a:spcPts val="1000"/>
              </a:spcBef>
              <a:spcAft>
                <a:spcPts val="0"/>
              </a:spcAft>
              <a:buClr>
                <a:schemeClr val="dk1"/>
              </a:buClr>
              <a:buSzPts val="2800"/>
              <a:buChar char="•"/>
            </a:pPr>
            <a:r>
              <a:rPr lang="en-US"/>
              <a:t>Compute its overlap with all other boxes, and remove boxes that overlap it more than a certain threshold which we call iou_threshold.</a:t>
            </a:r>
            <a:endParaRPr/>
          </a:p>
          <a:p>
            <a:pPr indent="-228600" lvl="0" marL="228600" rtl="0" algn="l">
              <a:lnSpc>
                <a:spcPct val="90000"/>
              </a:lnSpc>
              <a:spcBef>
                <a:spcPts val="1000"/>
              </a:spcBef>
              <a:spcAft>
                <a:spcPts val="0"/>
              </a:spcAft>
              <a:buClr>
                <a:schemeClr val="dk1"/>
              </a:buClr>
              <a:buSzPts val="2800"/>
              <a:buChar char="•"/>
            </a:pPr>
            <a:r>
              <a:rPr lang="en-US"/>
              <a:t>Go back to step 1 and iterate until there are no more boxes with a lower score than the currently selected box</a:t>
            </a:r>
            <a:endParaRPr/>
          </a:p>
          <a:p>
            <a:pPr indent="-228600" lvl="0" marL="228600" rtl="0" algn="l">
              <a:lnSpc>
                <a:spcPct val="90000"/>
              </a:lnSpc>
              <a:spcBef>
                <a:spcPts val="1000"/>
              </a:spcBef>
              <a:spcAft>
                <a:spcPts val="0"/>
              </a:spcAft>
              <a:buClr>
                <a:schemeClr val="dk1"/>
              </a:buClr>
              <a:buSzPts val="2800"/>
              <a:buChar char="•"/>
            </a:pPr>
            <a:r>
              <a:rPr lang="en-US"/>
              <a:t>These steps will remove all boxes that have a large overlap with the selected boxes. Only the best boxes remain.</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descr="YOLO object detection" id="260" name="Google Shape;260;p29"/>
          <p:cNvPicPr preferRelativeResize="0"/>
          <p:nvPr>
            <p:ph idx="1" type="body"/>
          </p:nvPr>
        </p:nvPicPr>
        <p:blipFill rotWithShape="1">
          <a:blip r:embed="rId3">
            <a:alphaModFix/>
          </a:blip>
          <a:srcRect b="0" l="0" r="0" t="0"/>
          <a:stretch/>
        </p:blipFill>
        <p:spPr>
          <a:xfrm>
            <a:off x="606280" y="269463"/>
            <a:ext cx="10845084" cy="5888987"/>
          </a:xfrm>
          <a:prstGeom prst="rect">
            <a:avLst/>
          </a:prstGeom>
          <a:noFill/>
          <a:ln>
            <a:noFill/>
          </a:ln>
        </p:spPr>
      </p:pic>
      <p:sp>
        <p:nvSpPr>
          <p:cNvPr id="261" name="Google Shape;261;p29"/>
          <p:cNvSpPr/>
          <p:nvPr/>
        </p:nvSpPr>
        <p:spPr>
          <a:xfrm>
            <a:off x="4118663" y="6158450"/>
            <a:ext cx="333937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1800" u="none" cap="none" strike="noStrike">
                <a:solidFill>
                  <a:srgbClr val="444444"/>
                </a:solidFill>
                <a:latin typeface="Poppins"/>
                <a:ea typeface="Poppins"/>
                <a:cs typeface="Poppins"/>
                <a:sym typeface="Poppins"/>
              </a:rPr>
              <a:t>Before and after applying NMS</a:t>
            </a:r>
            <a:endParaRPr sz="18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3"/>
          <p:cNvSpPr txBox="1"/>
          <p:nvPr>
            <p:ph type="title"/>
          </p:nvPr>
        </p:nvSpPr>
        <p:spPr>
          <a:xfrm>
            <a:off x="838200" y="365126"/>
            <a:ext cx="10515600" cy="60055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b="1" lang="en-US"/>
              <a:t>Object Detection Overview</a:t>
            </a:r>
            <a:endParaRPr/>
          </a:p>
        </p:txBody>
      </p:sp>
      <p:sp>
        <p:nvSpPr>
          <p:cNvPr id="97" name="Google Shape;97;p3"/>
          <p:cNvSpPr txBox="1"/>
          <p:nvPr>
            <p:ph idx="1" type="body"/>
          </p:nvPr>
        </p:nvSpPr>
        <p:spPr>
          <a:xfrm>
            <a:off x="188006" y="1170774"/>
            <a:ext cx="11801743" cy="5435125"/>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just">
              <a:lnSpc>
                <a:spcPct val="90000"/>
              </a:lnSpc>
              <a:spcBef>
                <a:spcPts val="0"/>
              </a:spcBef>
              <a:spcAft>
                <a:spcPts val="0"/>
              </a:spcAft>
              <a:buClr>
                <a:schemeClr val="dk1"/>
              </a:buClr>
              <a:buSzPct val="100000"/>
              <a:buChar char="•"/>
            </a:pPr>
            <a:r>
              <a:rPr lang="en-US"/>
              <a:t>To explore the concept of object detection it is useful to begin with image classification. Image Classification goes through levels of incremental complexity. </a:t>
            </a:r>
            <a:endParaRPr/>
          </a:p>
          <a:p>
            <a:pPr indent="-228600" lvl="0" marL="228600" rtl="0" algn="just">
              <a:lnSpc>
                <a:spcPct val="90000"/>
              </a:lnSpc>
              <a:spcBef>
                <a:spcPts val="1000"/>
              </a:spcBef>
              <a:spcAft>
                <a:spcPts val="0"/>
              </a:spcAft>
              <a:buClr>
                <a:schemeClr val="dk1"/>
              </a:buClr>
              <a:buSzPct val="100000"/>
              <a:buChar char="•"/>
            </a:pPr>
            <a:r>
              <a:rPr b="1" lang="en-US"/>
              <a:t>Image classification (1)</a:t>
            </a:r>
            <a:r>
              <a:rPr lang="en-US"/>
              <a:t> aims at assigning an image to one of a number of different categories (e.g. car, dog, cat, human, etc.), essentially answering the question </a:t>
            </a:r>
            <a:r>
              <a:rPr i="1" lang="en-US"/>
              <a:t>“What is in this picture?”</a:t>
            </a:r>
            <a:r>
              <a:rPr lang="en-US"/>
              <a:t>. One image has only one category assigned to it. </a:t>
            </a:r>
            <a:endParaRPr/>
          </a:p>
          <a:p>
            <a:pPr indent="-228600" lvl="0" marL="228600" rtl="0" algn="just">
              <a:lnSpc>
                <a:spcPct val="90000"/>
              </a:lnSpc>
              <a:spcBef>
                <a:spcPts val="1000"/>
              </a:spcBef>
              <a:spcAft>
                <a:spcPts val="0"/>
              </a:spcAft>
              <a:buClr>
                <a:schemeClr val="dk1"/>
              </a:buClr>
              <a:buSzPct val="100000"/>
              <a:buChar char="•"/>
            </a:pPr>
            <a:r>
              <a:rPr b="1" lang="en-US"/>
              <a:t>Object localization (2)</a:t>
            </a:r>
            <a:r>
              <a:rPr lang="en-US"/>
              <a:t> then allows us to locate our object in the image, so our question changes to </a:t>
            </a:r>
            <a:r>
              <a:rPr i="1" lang="en-US"/>
              <a:t>“What is it and where it is?”</a:t>
            </a:r>
            <a:r>
              <a:rPr lang="en-US"/>
              <a:t>. </a:t>
            </a:r>
            <a:endParaRPr/>
          </a:p>
          <a:p>
            <a:pPr indent="-228600" lvl="0" marL="228600" rtl="0" algn="just">
              <a:lnSpc>
                <a:spcPct val="90000"/>
              </a:lnSpc>
              <a:spcBef>
                <a:spcPts val="1000"/>
              </a:spcBef>
              <a:spcAft>
                <a:spcPts val="0"/>
              </a:spcAft>
              <a:buClr>
                <a:schemeClr val="dk1"/>
              </a:buClr>
              <a:buSzPct val="100000"/>
              <a:buChar char="•"/>
            </a:pPr>
            <a:r>
              <a:rPr lang="en-US"/>
              <a:t>In a real real-life scenario, we need to go beyond locating just one object but rather multiple objects in one image. </a:t>
            </a:r>
            <a:endParaRPr/>
          </a:p>
          <a:p>
            <a:pPr indent="-228600" lvl="0" marL="228600" rtl="0" algn="just">
              <a:lnSpc>
                <a:spcPct val="90000"/>
              </a:lnSpc>
              <a:spcBef>
                <a:spcPts val="1000"/>
              </a:spcBef>
              <a:spcAft>
                <a:spcPts val="0"/>
              </a:spcAft>
              <a:buClr>
                <a:schemeClr val="dk1"/>
              </a:buClr>
              <a:buSzPct val="100000"/>
              <a:buChar char="•"/>
            </a:pPr>
            <a:r>
              <a:rPr lang="en-US"/>
              <a:t>For example, a </a:t>
            </a:r>
            <a:r>
              <a:rPr b="1" lang="en-US"/>
              <a:t>self-driving car</a:t>
            </a:r>
            <a:r>
              <a:rPr lang="en-US"/>
              <a:t> has to find the location of other cars, traffic lights, signs, humans and to take appropriate action based on this information.</a:t>
            </a:r>
            <a:endParaRPr/>
          </a:p>
          <a:p>
            <a:pPr indent="-228600" lvl="0" marL="228600" rtl="0" algn="just">
              <a:lnSpc>
                <a:spcPct val="90000"/>
              </a:lnSpc>
              <a:spcBef>
                <a:spcPts val="1000"/>
              </a:spcBef>
              <a:spcAft>
                <a:spcPts val="0"/>
              </a:spcAft>
              <a:buClr>
                <a:schemeClr val="dk1"/>
              </a:buClr>
              <a:buSzPct val="100000"/>
              <a:buChar char="•"/>
            </a:pPr>
            <a:r>
              <a:rPr b="1" lang="en-US"/>
              <a:t>Object detection (3)</a:t>
            </a:r>
            <a:r>
              <a:rPr lang="en-US"/>
              <a:t> provides the tools for doing just that –  finding all the objects in an image and drawing the so-called </a:t>
            </a:r>
            <a:r>
              <a:rPr b="1" lang="en-US"/>
              <a:t>bounding boxes </a:t>
            </a:r>
            <a:r>
              <a:rPr lang="en-US"/>
              <a:t>around them.</a:t>
            </a:r>
            <a:endParaRPr/>
          </a:p>
          <a:p>
            <a:pPr indent="-228600" lvl="0" marL="228600" rtl="0" algn="just">
              <a:lnSpc>
                <a:spcPct val="90000"/>
              </a:lnSpc>
              <a:spcBef>
                <a:spcPts val="1000"/>
              </a:spcBef>
              <a:spcAft>
                <a:spcPts val="0"/>
              </a:spcAft>
              <a:buClr>
                <a:schemeClr val="dk1"/>
              </a:buClr>
              <a:buSzPct val="100000"/>
              <a:buChar char="•"/>
            </a:pPr>
            <a:r>
              <a:rPr lang="en-US"/>
              <a:t> There are also some situations where we want to find exact boundaries of our objects in the process called </a:t>
            </a:r>
            <a:r>
              <a:rPr b="1" lang="en-US"/>
              <a:t>instance segmentation</a:t>
            </a:r>
            <a:r>
              <a:rPr lang="en-US"/>
              <a:t>, but this is a topic for another post.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Darknet – a YOLO implementation</a:t>
            </a:r>
            <a:br>
              <a:rPr lang="en-US"/>
            </a:br>
            <a:endParaRPr/>
          </a:p>
        </p:txBody>
      </p:sp>
      <p:sp>
        <p:nvSpPr>
          <p:cNvPr id="267" name="Google Shape;267;p3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There are a few different implementations of the YOLO algorithm on the web. </a:t>
            </a:r>
            <a:endParaRPr/>
          </a:p>
          <a:p>
            <a:pPr indent="-228600" lvl="0" marL="228600" rtl="0" algn="l">
              <a:lnSpc>
                <a:spcPct val="90000"/>
              </a:lnSpc>
              <a:spcBef>
                <a:spcPts val="1000"/>
              </a:spcBef>
              <a:spcAft>
                <a:spcPts val="0"/>
              </a:spcAft>
              <a:buClr>
                <a:schemeClr val="dk1"/>
              </a:buClr>
              <a:buSzPts val="2800"/>
              <a:buChar char="•"/>
            </a:pPr>
            <a:r>
              <a:rPr b="1" lang="en-US"/>
              <a:t>Darknet</a:t>
            </a:r>
            <a:r>
              <a:rPr lang="en-US"/>
              <a:t> is one such open source neural network framework  </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 Darknet was written in the C Language and CUDAtechnology, which makes it really fast and provides for making computations on a GPU, which is essential for real-time predictions.</a:t>
            </a:r>
            <a:endParaRPr/>
          </a:p>
          <a:p>
            <a:pPr indent="-228600" lvl="0" marL="228600" rtl="0" algn="l">
              <a:lnSpc>
                <a:spcPct val="90000"/>
              </a:lnSpc>
              <a:spcBef>
                <a:spcPts val="1000"/>
              </a:spcBef>
              <a:spcAft>
                <a:spcPts val="0"/>
              </a:spcAft>
              <a:buClr>
                <a:schemeClr val="dk1"/>
              </a:buClr>
              <a:buSzPts val="2800"/>
              <a:buChar char="•"/>
            </a:pPr>
            <a:r>
              <a:rPr b="1" lang="en-US"/>
              <a:t>https://pjreddie.com/darknet/install/</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darknet computer vision" id="268" name="Google Shape;268;p30"/>
          <p:cNvPicPr preferRelativeResize="0"/>
          <p:nvPr/>
        </p:nvPicPr>
        <p:blipFill rotWithShape="1">
          <a:blip r:embed="rId3">
            <a:alphaModFix/>
          </a:blip>
          <a:srcRect b="0" l="0" r="0" t="0"/>
          <a:stretch/>
        </p:blipFill>
        <p:spPr>
          <a:xfrm>
            <a:off x="8823959" y="4637382"/>
            <a:ext cx="2247265" cy="222061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Architecture</a:t>
            </a:r>
            <a:br>
              <a:rPr lang="en-US"/>
            </a:br>
            <a:endParaRPr/>
          </a:p>
        </p:txBody>
      </p:sp>
      <p:sp>
        <p:nvSpPr>
          <p:cNvPr id="274" name="Google Shape;274;p3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Architecture</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https://miro.medium.com/max/1400/0*IOndLyFa-NZIxsdQ.png" id="275" name="Google Shape;275;p31"/>
          <p:cNvPicPr preferRelativeResize="0"/>
          <p:nvPr/>
        </p:nvPicPr>
        <p:blipFill rotWithShape="1">
          <a:blip r:embed="rId3">
            <a:alphaModFix/>
          </a:blip>
          <a:srcRect b="0" l="0" r="0" t="0"/>
          <a:stretch/>
        </p:blipFill>
        <p:spPr>
          <a:xfrm>
            <a:off x="352426" y="1825624"/>
            <a:ext cx="11001374" cy="481901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281" name="Google Shape;281;p3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en-US"/>
              <a:t>We have 4 apparent blocks, after the input image:</a:t>
            </a:r>
            <a:endParaRPr/>
          </a:p>
          <a:p>
            <a:pPr indent="-228600" lvl="0" marL="228600" rtl="0" algn="l">
              <a:lnSpc>
                <a:spcPct val="90000"/>
              </a:lnSpc>
              <a:spcBef>
                <a:spcPts val="1000"/>
              </a:spcBef>
              <a:spcAft>
                <a:spcPts val="0"/>
              </a:spcAft>
              <a:buClr>
                <a:schemeClr val="dk1"/>
              </a:buClr>
              <a:buSzPts val="2800"/>
              <a:buChar char="•"/>
            </a:pPr>
            <a:r>
              <a:rPr lang="en-US"/>
              <a:t>Backbone</a:t>
            </a:r>
            <a:endParaRPr/>
          </a:p>
          <a:p>
            <a:pPr indent="-228600" lvl="0" marL="228600" rtl="0" algn="l">
              <a:lnSpc>
                <a:spcPct val="90000"/>
              </a:lnSpc>
              <a:spcBef>
                <a:spcPts val="1000"/>
              </a:spcBef>
              <a:spcAft>
                <a:spcPts val="0"/>
              </a:spcAft>
              <a:buClr>
                <a:schemeClr val="dk1"/>
              </a:buClr>
              <a:buSzPts val="2800"/>
              <a:buChar char="•"/>
            </a:pPr>
            <a:r>
              <a:rPr lang="en-US"/>
              <a:t>Neck</a:t>
            </a:r>
            <a:endParaRPr/>
          </a:p>
          <a:p>
            <a:pPr indent="-228600" lvl="0" marL="228600" rtl="0" algn="l">
              <a:lnSpc>
                <a:spcPct val="90000"/>
              </a:lnSpc>
              <a:spcBef>
                <a:spcPts val="1000"/>
              </a:spcBef>
              <a:spcAft>
                <a:spcPts val="0"/>
              </a:spcAft>
              <a:buClr>
                <a:schemeClr val="dk1"/>
              </a:buClr>
              <a:buSzPts val="2800"/>
              <a:buChar char="•"/>
            </a:pPr>
            <a:r>
              <a:rPr lang="en-US"/>
              <a:t>Dense Prediction—used in one-stage-detection algorithms such as YOLO, SSD, etc</a:t>
            </a:r>
            <a:endParaRPr/>
          </a:p>
          <a:p>
            <a:pPr indent="-228600" lvl="0" marL="228600" rtl="0" algn="l">
              <a:lnSpc>
                <a:spcPct val="90000"/>
              </a:lnSpc>
              <a:spcBef>
                <a:spcPts val="1000"/>
              </a:spcBef>
              <a:spcAft>
                <a:spcPts val="0"/>
              </a:spcAft>
              <a:buClr>
                <a:schemeClr val="dk1"/>
              </a:buClr>
              <a:buSzPts val="2800"/>
              <a:buChar char="•"/>
            </a:pPr>
            <a:r>
              <a:rPr lang="en-US"/>
              <a:t>Sparse Prediction—used in two-stage-detection algorithms such as Faster-R-CNN, etc.</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Backbone</a:t>
            </a:r>
            <a:br>
              <a:rPr lang="en-US"/>
            </a:br>
            <a:endParaRPr/>
          </a:p>
        </p:txBody>
      </p:sp>
      <p:sp>
        <p:nvSpPr>
          <p:cNvPr id="287" name="Google Shape;287;p3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a:bodyPr>
          <a:lstStyle/>
          <a:p>
            <a:pPr indent="-228600" lvl="0" marL="228600" rtl="0" algn="l">
              <a:lnSpc>
                <a:spcPct val="90000"/>
              </a:lnSpc>
              <a:spcBef>
                <a:spcPts val="0"/>
              </a:spcBef>
              <a:spcAft>
                <a:spcPts val="0"/>
              </a:spcAft>
              <a:buClr>
                <a:schemeClr val="dk1"/>
              </a:buClr>
              <a:buSzPct val="100000"/>
              <a:buChar char="•"/>
            </a:pPr>
            <a:r>
              <a:rPr lang="en-US"/>
              <a:t>Backbone here refers to the </a:t>
            </a:r>
            <a:r>
              <a:rPr b="1" lang="en-US"/>
              <a:t>feature-extraction architecture</a:t>
            </a:r>
            <a:r>
              <a:rPr lang="en-US"/>
              <a:t>. If you’re used to YOLO, you might know it by different names, such as Tiny YOLO or Darknet53. The difference between these is the backbone.</a:t>
            </a:r>
            <a:endParaRPr/>
          </a:p>
          <a:p>
            <a:pPr indent="-228600" lvl="0" marL="228600" rtl="0" algn="l">
              <a:lnSpc>
                <a:spcPct val="90000"/>
              </a:lnSpc>
              <a:spcBef>
                <a:spcPts val="1000"/>
              </a:spcBef>
              <a:spcAft>
                <a:spcPts val="0"/>
              </a:spcAft>
              <a:buClr>
                <a:schemeClr val="dk1"/>
              </a:buClr>
              <a:buSzPct val="100000"/>
              <a:buChar char="•"/>
            </a:pPr>
            <a:r>
              <a:rPr lang="en-US"/>
              <a:t>Tiny YOLO has only 9 convolutional layers, so it’s less accurate but faster and better suited for mobile and embedded projects</a:t>
            </a:r>
            <a:endParaRPr/>
          </a:p>
          <a:p>
            <a:pPr indent="-228600" lvl="0" marL="228600" rtl="0" algn="l">
              <a:lnSpc>
                <a:spcPct val="90000"/>
              </a:lnSpc>
              <a:spcBef>
                <a:spcPts val="1000"/>
              </a:spcBef>
              <a:spcAft>
                <a:spcPts val="0"/>
              </a:spcAft>
              <a:buClr>
                <a:schemeClr val="dk1"/>
              </a:buClr>
              <a:buSzPct val="100000"/>
              <a:buChar char="•"/>
            </a:pPr>
            <a:r>
              <a:rPr lang="en-US"/>
              <a:t>Darknet53 has 53 convolutional layers, so it’s more accurate but slower.</a:t>
            </a:r>
            <a:endParaRPr/>
          </a:p>
          <a:p>
            <a:pPr indent="-228600" lvl="0" marL="228600" rtl="0" algn="l">
              <a:lnSpc>
                <a:spcPct val="90000"/>
              </a:lnSpc>
              <a:spcBef>
                <a:spcPts val="1000"/>
              </a:spcBef>
              <a:spcAft>
                <a:spcPts val="0"/>
              </a:spcAft>
              <a:buClr>
                <a:schemeClr val="dk1"/>
              </a:buClr>
              <a:buSzPct val="100000"/>
              <a:buChar char="•"/>
            </a:pPr>
            <a:r>
              <a:rPr lang="en-US"/>
              <a:t>Exactly like there are multiple versions of ResNet, there are multiple versions of YOLO, depending on the backbone.</a:t>
            </a:r>
            <a:endParaRPr/>
          </a:p>
          <a:p>
            <a:pPr indent="-228600" lvl="0" marL="228600" rtl="0" algn="l">
              <a:lnSpc>
                <a:spcPct val="90000"/>
              </a:lnSpc>
              <a:spcBef>
                <a:spcPts val="1000"/>
              </a:spcBef>
              <a:spcAft>
                <a:spcPts val="0"/>
              </a:spcAft>
              <a:buClr>
                <a:schemeClr val="dk1"/>
              </a:buClr>
              <a:buSzPct val="100000"/>
              <a:buChar char="•"/>
            </a:pPr>
            <a:r>
              <a:rPr b="1" lang="en-US"/>
              <a:t>In YOLOv4</a:t>
            </a:r>
            <a:r>
              <a:rPr lang="en-US"/>
              <a:t>, backbones can be </a:t>
            </a:r>
            <a:r>
              <a:rPr lang="en-US" u="sng">
                <a:solidFill>
                  <a:schemeClr val="hlink"/>
                </a:solidFill>
                <a:hlinkClick r:id="rId3"/>
              </a:rPr>
              <a:t>VGG</a:t>
            </a:r>
            <a:r>
              <a:rPr lang="en-US"/>
              <a:t>, </a:t>
            </a:r>
            <a:r>
              <a:rPr lang="en-US" u="sng">
                <a:solidFill>
                  <a:schemeClr val="hlink"/>
                </a:solidFill>
                <a:hlinkClick r:id="rId4"/>
              </a:rPr>
              <a:t>ResNet</a:t>
            </a:r>
            <a:r>
              <a:rPr lang="en-US"/>
              <a:t>, </a:t>
            </a:r>
            <a:r>
              <a:rPr lang="en-US" u="sng">
                <a:solidFill>
                  <a:schemeClr val="hlink"/>
                </a:solidFill>
                <a:hlinkClick r:id="rId5"/>
              </a:rPr>
              <a:t>SpineNet</a:t>
            </a:r>
            <a:r>
              <a:rPr lang="en-US"/>
              <a:t>, </a:t>
            </a:r>
            <a:r>
              <a:rPr lang="en-US" u="sng">
                <a:solidFill>
                  <a:schemeClr val="hlink"/>
                </a:solidFill>
                <a:hlinkClick r:id="rId6"/>
              </a:rPr>
              <a:t>EfficientNet</a:t>
            </a:r>
            <a:r>
              <a:rPr lang="en-US"/>
              <a:t>, </a:t>
            </a:r>
            <a:r>
              <a:rPr lang="en-US" u="sng">
                <a:solidFill>
                  <a:schemeClr val="hlink"/>
                </a:solidFill>
                <a:hlinkClick r:id="rId7"/>
              </a:rPr>
              <a:t>ResNeXt</a:t>
            </a:r>
            <a:r>
              <a:rPr lang="en-US"/>
              <a:t>, or Darknet53</a:t>
            </a:r>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4"/>
          <p:cNvSpPr txBox="1"/>
          <p:nvPr>
            <p:ph type="title"/>
          </p:nvPr>
        </p:nvSpPr>
        <p:spPr>
          <a:xfrm>
            <a:off x="853440" y="166369"/>
            <a:ext cx="10515600" cy="19875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YOLO 4 </a:t>
            </a:r>
            <a:r>
              <a:rPr b="1" lang="en-US"/>
              <a:t>Backbone</a:t>
            </a:r>
            <a:endParaRPr/>
          </a:p>
        </p:txBody>
      </p:sp>
      <p:pic>
        <p:nvPicPr>
          <p:cNvPr descr="https://miro.medium.com/max/875/0*rRuvU0pqXrZXF2cL.jpeg" id="293" name="Google Shape;293;p34"/>
          <p:cNvPicPr preferRelativeResize="0"/>
          <p:nvPr>
            <p:ph idx="1" type="body"/>
          </p:nvPr>
        </p:nvPicPr>
        <p:blipFill rotWithShape="1">
          <a:blip r:embed="rId3">
            <a:alphaModFix/>
          </a:blip>
          <a:srcRect b="2452" l="23286" r="19022" t="-2452"/>
          <a:stretch/>
        </p:blipFill>
        <p:spPr>
          <a:xfrm>
            <a:off x="137160" y="365124"/>
            <a:ext cx="11612880" cy="620331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Neck</a:t>
            </a:r>
            <a:br>
              <a:rPr lang="en-US"/>
            </a:br>
            <a:endParaRPr/>
          </a:p>
        </p:txBody>
      </p:sp>
      <p:sp>
        <p:nvSpPr>
          <p:cNvPr id="299" name="Google Shape;299;p3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The purpose of the neck block is to </a:t>
            </a:r>
            <a:r>
              <a:rPr b="1" lang="en-US"/>
              <a:t>add extra layers between the backbone and the head (dense prediction block)</a:t>
            </a:r>
            <a:r>
              <a:rPr lang="en-US"/>
              <a:t>. You might see that different feature maps from the different layers used.</a:t>
            </a:r>
            <a:endParaRPr/>
          </a:p>
          <a:p>
            <a:pPr indent="-228600" lvl="0" marL="228600" rtl="0" algn="l">
              <a:lnSpc>
                <a:spcPct val="90000"/>
              </a:lnSpc>
              <a:spcBef>
                <a:spcPts val="1000"/>
              </a:spcBef>
              <a:spcAft>
                <a:spcPts val="0"/>
              </a:spcAft>
              <a:buClr>
                <a:schemeClr val="dk1"/>
              </a:buClr>
              <a:buSzPts val="2800"/>
              <a:buChar char="•"/>
            </a:pPr>
            <a:r>
              <a:rPr i="1" lang="en-US"/>
              <a:t>Some techniques exist for adding information in a layer, a bit like a ResNet would do. YOLOv4 uses a modified Path Aggregation Network, a modified Spatial Attention Module, and Spatial Pyramid Pooling</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u="sng">
                <a:solidFill>
                  <a:schemeClr val="hlink"/>
                </a:solidFill>
                <a:hlinkClick r:id="rId3"/>
              </a:rPr>
              <a:t>Path Aggregation Network</a:t>
            </a:r>
            <a:endParaRPr/>
          </a:p>
        </p:txBody>
      </p:sp>
      <p:sp>
        <p:nvSpPr>
          <p:cNvPr id="305" name="Google Shape;305;p3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modified version of the</a:t>
            </a:r>
            <a:r>
              <a:rPr b="1" lang="en-US"/>
              <a:t> </a:t>
            </a:r>
            <a:r>
              <a:rPr lang="en-US" u="sng">
                <a:solidFill>
                  <a:schemeClr val="hlink"/>
                </a:solidFill>
                <a:hlinkClick r:id="rId4"/>
              </a:rPr>
              <a:t>PANet (Path Aggregation Network)</a:t>
            </a:r>
            <a:r>
              <a:rPr lang="en-US"/>
              <a:t>.</a:t>
            </a:r>
            <a:r>
              <a:rPr b="1" lang="en-US"/>
              <a:t> </a:t>
            </a:r>
            <a:r>
              <a:rPr lang="en-US"/>
              <a:t>The idea is again to aggregate information to get higher accuracy.</a:t>
            </a:r>
            <a:endParaRPr/>
          </a:p>
        </p:txBody>
      </p:sp>
      <p:pic>
        <p:nvPicPr>
          <p:cNvPr descr="https://miro.medium.com/max/698/0*5QE3S2M97zuCdMrq.png" id="306" name="Google Shape;306;p36"/>
          <p:cNvPicPr preferRelativeResize="0"/>
          <p:nvPr/>
        </p:nvPicPr>
        <p:blipFill rotWithShape="1">
          <a:blip r:embed="rId5">
            <a:alphaModFix/>
          </a:blip>
          <a:srcRect b="0" l="0" r="0" t="0"/>
          <a:stretch/>
        </p:blipFill>
        <p:spPr>
          <a:xfrm>
            <a:off x="3438525" y="3090862"/>
            <a:ext cx="5314950" cy="30861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u="sng">
                <a:solidFill>
                  <a:schemeClr val="hlink"/>
                </a:solidFill>
                <a:hlinkClick r:id="rId3"/>
              </a:rPr>
              <a:t>Spatial Attention Module (SAM)</a:t>
            </a:r>
            <a:r>
              <a:rPr lang="en-US"/>
              <a:t>.</a:t>
            </a:r>
            <a:endParaRPr/>
          </a:p>
        </p:txBody>
      </p:sp>
      <p:sp>
        <p:nvSpPr>
          <p:cNvPr id="312" name="Google Shape;312;p3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Another technique used is</a:t>
            </a:r>
            <a:r>
              <a:rPr b="1" lang="en-US"/>
              <a:t> </a:t>
            </a:r>
            <a:r>
              <a:rPr lang="en-US" u="sng">
                <a:solidFill>
                  <a:schemeClr val="hlink"/>
                </a:solidFill>
                <a:hlinkClick r:id="rId4"/>
              </a:rPr>
              <a:t>Spatial Attention Module (SAM)</a:t>
            </a:r>
            <a:r>
              <a:rPr lang="en-US"/>
              <a:t>.</a:t>
            </a:r>
            <a:r>
              <a:rPr b="1" lang="en-US"/>
              <a:t> </a:t>
            </a:r>
            <a:r>
              <a:rPr lang="en-US"/>
              <a:t>Attention mechanisms have been widely used in deep learning, and especially in recurrent neural networks. It refers to focusing on a specific part of the input</a:t>
            </a:r>
            <a:endParaRPr/>
          </a:p>
        </p:txBody>
      </p:sp>
      <p:pic>
        <p:nvPicPr>
          <p:cNvPr descr="https://miro.medium.com/max/875/1*s02kx3UFfCxRVb4bOCD_7g.png" id="313" name="Google Shape;313;p37"/>
          <p:cNvPicPr preferRelativeResize="0"/>
          <p:nvPr/>
        </p:nvPicPr>
        <p:blipFill rotWithShape="1">
          <a:blip r:embed="rId5">
            <a:alphaModFix/>
          </a:blip>
          <a:srcRect b="0" l="0" r="0" t="0"/>
          <a:stretch/>
        </p:blipFill>
        <p:spPr>
          <a:xfrm>
            <a:off x="4922520" y="3114744"/>
            <a:ext cx="4847590" cy="334622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u="sng">
                <a:solidFill>
                  <a:schemeClr val="hlink"/>
                </a:solidFill>
                <a:hlinkClick r:id="rId3"/>
              </a:rPr>
              <a:t>Spatial Pyramid Pooling (SPP)</a:t>
            </a:r>
            <a:r>
              <a:rPr lang="en-US"/>
              <a:t>,</a:t>
            </a:r>
            <a:endParaRPr/>
          </a:p>
        </p:txBody>
      </p:sp>
      <p:sp>
        <p:nvSpPr>
          <p:cNvPr id="319" name="Google Shape;319;p3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Finally, </a:t>
            </a:r>
            <a:r>
              <a:rPr lang="en-US" u="sng">
                <a:solidFill>
                  <a:schemeClr val="hlink"/>
                </a:solidFill>
                <a:hlinkClick r:id="rId4"/>
              </a:rPr>
              <a:t>Spatial Pyramid Pooling (SPP)</a:t>
            </a:r>
            <a:r>
              <a:rPr lang="en-US"/>
              <a:t>, used in R-CNN networks and numerous other algorithms, is also used here.</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https://miro.medium.com/max/875/0*dCTuXOvXL3nPFnSs.png" id="320" name="Google Shape;320;p38"/>
          <p:cNvPicPr preferRelativeResize="0"/>
          <p:nvPr/>
        </p:nvPicPr>
        <p:blipFill rotWithShape="1">
          <a:blip r:embed="rId5">
            <a:alphaModFix/>
          </a:blip>
          <a:srcRect b="0" l="0" r="0" t="0"/>
          <a:stretch/>
        </p:blipFill>
        <p:spPr>
          <a:xfrm>
            <a:off x="2822575" y="3352800"/>
            <a:ext cx="6047105" cy="326016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Head</a:t>
            </a:r>
            <a:br>
              <a:rPr lang="en-US"/>
            </a:br>
            <a:endParaRPr/>
          </a:p>
        </p:txBody>
      </p:sp>
      <p:sp>
        <p:nvSpPr>
          <p:cNvPr id="326" name="Google Shape;326;p3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lang="en-US"/>
              <a:t>The head block is the part used to:</a:t>
            </a:r>
            <a:endParaRPr/>
          </a:p>
          <a:p>
            <a:pPr indent="-228600" lvl="0" marL="228600" rtl="0" algn="l">
              <a:lnSpc>
                <a:spcPct val="90000"/>
              </a:lnSpc>
              <a:spcBef>
                <a:spcPts val="1000"/>
              </a:spcBef>
              <a:spcAft>
                <a:spcPts val="0"/>
              </a:spcAft>
              <a:buClr>
                <a:schemeClr val="dk1"/>
              </a:buClr>
              <a:buSzPct val="100000"/>
              <a:buChar char="•"/>
            </a:pPr>
            <a:r>
              <a:rPr lang="en-US"/>
              <a:t>Locate bounding boxes</a:t>
            </a:r>
            <a:endParaRPr/>
          </a:p>
          <a:p>
            <a:pPr indent="-228600" lvl="0" marL="228600" rtl="0" algn="l">
              <a:lnSpc>
                <a:spcPct val="90000"/>
              </a:lnSpc>
              <a:spcBef>
                <a:spcPts val="1000"/>
              </a:spcBef>
              <a:spcAft>
                <a:spcPts val="0"/>
              </a:spcAft>
              <a:buClr>
                <a:schemeClr val="dk1"/>
              </a:buClr>
              <a:buSzPct val="100000"/>
              <a:buChar char="•"/>
            </a:pPr>
            <a:r>
              <a:rPr lang="en-US"/>
              <a:t>Classify what’s inside each box</a:t>
            </a:r>
            <a:endParaRPr/>
          </a:p>
          <a:p>
            <a:pPr indent="-228600" lvl="0" marL="228600" rtl="0" algn="l">
              <a:lnSpc>
                <a:spcPct val="90000"/>
              </a:lnSpc>
              <a:spcBef>
                <a:spcPts val="1000"/>
              </a:spcBef>
              <a:spcAft>
                <a:spcPts val="0"/>
              </a:spcAft>
              <a:buClr>
                <a:schemeClr val="dk1"/>
              </a:buClr>
              <a:buSzPct val="100000"/>
              <a:buChar char="•"/>
            </a:pPr>
            <a:r>
              <a:rPr b="1" lang="en-US"/>
              <a:t> </a:t>
            </a:r>
            <a:r>
              <a:rPr lang="en-US"/>
              <a:t>The network detects the bounding box coordinates (x,y,w,h) as well as the confidence score for a class. This technique is anchor-based. In case you need a refresher on how YOLO computes the prediction,</a:t>
            </a:r>
            <a:endParaRPr/>
          </a:p>
          <a:p>
            <a:pPr indent="-228600" lvl="0" marL="228600" rtl="0" algn="l">
              <a:lnSpc>
                <a:spcPct val="90000"/>
              </a:lnSpc>
              <a:spcBef>
                <a:spcPts val="1000"/>
              </a:spcBef>
              <a:spcAft>
                <a:spcPts val="0"/>
              </a:spcAft>
              <a:buClr>
                <a:schemeClr val="dk1"/>
              </a:buClr>
              <a:buSzPct val="100000"/>
              <a:buChar char="•"/>
            </a:pPr>
            <a:r>
              <a:rPr i="1" lang="en-US"/>
              <a:t>The goal of YOLO is to divide the image into a grid of multiple cells, and then for each cell predict the probability of having an object using anchor boxes. </a:t>
            </a:r>
            <a:r>
              <a:rPr lang="en-US"/>
              <a:t>The output is vector with bounding box coordinates and probability classes. Post-processing techniques such as non-maxima suppression (NMS) are also used.</a:t>
            </a:r>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descr="https://appsilon.com/wp-content/uploads/2018/08/types.png" id="103" name="Google Shape;103;p4"/>
          <p:cNvPicPr preferRelativeResize="0"/>
          <p:nvPr>
            <p:ph idx="1" type="body"/>
          </p:nvPr>
        </p:nvPicPr>
        <p:blipFill rotWithShape="1">
          <a:blip r:embed="rId3">
            <a:alphaModFix/>
          </a:blip>
          <a:srcRect b="0" l="0" r="0" t="0"/>
          <a:stretch/>
        </p:blipFill>
        <p:spPr>
          <a:xfrm>
            <a:off x="376015" y="162370"/>
            <a:ext cx="11494093" cy="646916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5"/>
          <p:cNvSpPr txBox="1"/>
          <p:nvPr>
            <p:ph type="title"/>
          </p:nvPr>
        </p:nvSpPr>
        <p:spPr>
          <a:xfrm>
            <a:off x="2768838" y="341832"/>
            <a:ext cx="8431138" cy="622464"/>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b="1" lang="en-US"/>
              <a:t>How is YOLO different?</a:t>
            </a:r>
            <a:endParaRPr b="1"/>
          </a:p>
        </p:txBody>
      </p:sp>
      <p:sp>
        <p:nvSpPr>
          <p:cNvPr id="109" name="Google Shape;109;p5"/>
          <p:cNvSpPr txBox="1"/>
          <p:nvPr>
            <p:ph idx="1" type="body"/>
          </p:nvPr>
        </p:nvSpPr>
        <p:spPr>
          <a:xfrm>
            <a:off x="0" y="880218"/>
            <a:ext cx="11938475" cy="5811140"/>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just">
              <a:lnSpc>
                <a:spcPct val="90000"/>
              </a:lnSpc>
              <a:spcBef>
                <a:spcPts val="0"/>
              </a:spcBef>
              <a:spcAft>
                <a:spcPts val="0"/>
              </a:spcAft>
              <a:buClr>
                <a:schemeClr val="dk1"/>
              </a:buClr>
              <a:buSzPct val="100000"/>
              <a:buChar char="•"/>
            </a:pPr>
            <a:r>
              <a:rPr lang="en-US"/>
              <a:t>YOLO is different from all these methods as it treats the problem of image detection as a regression problem rather than a classification problem and supports a single convolutional neural network to perform all the above mentioned tasks. </a:t>
            </a:r>
            <a:endParaRPr/>
          </a:p>
          <a:p>
            <a:pPr indent="-228600" lvl="0" marL="228600" rtl="0" algn="just">
              <a:lnSpc>
                <a:spcPct val="90000"/>
              </a:lnSpc>
              <a:spcBef>
                <a:spcPts val="1000"/>
              </a:spcBef>
              <a:spcAft>
                <a:spcPts val="0"/>
              </a:spcAft>
              <a:buClr>
                <a:schemeClr val="dk1"/>
              </a:buClr>
              <a:buSzPct val="100000"/>
              <a:buChar char="•"/>
            </a:pPr>
            <a:r>
              <a:rPr lang="en-US"/>
              <a:t>The unification of all the independent tasks into one network has the following benefits:</a:t>
            </a:r>
            <a:endParaRPr/>
          </a:p>
          <a:p>
            <a:pPr indent="-228600" lvl="0" marL="228600" rtl="0" algn="just">
              <a:lnSpc>
                <a:spcPct val="90000"/>
              </a:lnSpc>
              <a:spcBef>
                <a:spcPts val="1000"/>
              </a:spcBef>
              <a:spcAft>
                <a:spcPts val="0"/>
              </a:spcAft>
              <a:buClr>
                <a:schemeClr val="dk1"/>
              </a:buClr>
              <a:buSzPct val="100000"/>
              <a:buChar char="•"/>
            </a:pPr>
            <a:r>
              <a:rPr b="1" lang="en-US"/>
              <a:t>SPEED: </a:t>
            </a:r>
            <a:r>
              <a:rPr lang="en-US"/>
              <a:t>YOLO is extremely fast compared to its predecessors as it uses a single convolution network to detect objects. The convolution is performed on the entire input image only once to yield the predictions.</a:t>
            </a:r>
            <a:endParaRPr/>
          </a:p>
          <a:p>
            <a:pPr indent="-228600" lvl="0" marL="228600" rtl="0" algn="just">
              <a:lnSpc>
                <a:spcPct val="90000"/>
              </a:lnSpc>
              <a:spcBef>
                <a:spcPts val="1000"/>
              </a:spcBef>
              <a:spcAft>
                <a:spcPts val="0"/>
              </a:spcAft>
              <a:buClr>
                <a:schemeClr val="dk1"/>
              </a:buClr>
              <a:buSzPct val="100000"/>
              <a:buChar char="•"/>
            </a:pPr>
            <a:r>
              <a:rPr b="1" lang="en-US"/>
              <a:t>LESS BACKGROUND MISTAKES: </a:t>
            </a:r>
            <a:r>
              <a:rPr lang="en-US"/>
              <a:t>YOLO performs the convolution on the whole image rather than sections of it due to which it encodes contextual information about the classes and their appearances. </a:t>
            </a:r>
            <a:endParaRPr/>
          </a:p>
          <a:p>
            <a:pPr indent="-228600" lvl="0" marL="228600" rtl="0" algn="just">
              <a:lnSpc>
                <a:spcPct val="90000"/>
              </a:lnSpc>
              <a:spcBef>
                <a:spcPts val="1000"/>
              </a:spcBef>
              <a:spcAft>
                <a:spcPts val="0"/>
              </a:spcAft>
              <a:buClr>
                <a:schemeClr val="dk1"/>
              </a:buClr>
              <a:buSzPct val="100000"/>
              <a:buChar char="•"/>
            </a:pPr>
            <a:r>
              <a:rPr lang="en-US"/>
              <a:t>It makes less mistakes in predicting background patches as objects as it views the entire image and reasons globally rather than locally.</a:t>
            </a:r>
            <a:endParaRPr/>
          </a:p>
          <a:p>
            <a:pPr indent="-228600" lvl="0" marL="228600" rtl="0" algn="just">
              <a:lnSpc>
                <a:spcPct val="90000"/>
              </a:lnSpc>
              <a:spcBef>
                <a:spcPts val="1000"/>
              </a:spcBef>
              <a:spcAft>
                <a:spcPts val="0"/>
              </a:spcAft>
              <a:buClr>
                <a:schemeClr val="dk1"/>
              </a:buClr>
              <a:buSzPct val="100000"/>
              <a:buChar char="•"/>
            </a:pPr>
            <a:r>
              <a:rPr b="1" lang="en-US"/>
              <a:t>HIGHLY GENERALIZABLE: </a:t>
            </a:r>
            <a:r>
              <a:rPr lang="en-US"/>
              <a:t>YOLO learns generalizable representations of objects due to which it can be applied to new domains and unexpected inputs without breaking</a:t>
            </a:r>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descr="One-Stage Detector (Input, Backbone, Neck, Dense Prediction), Two-stage detector (One-stage plus Sparse Prediction)" id="115" name="Google Shape;115;p6"/>
          <p:cNvPicPr preferRelativeResize="0"/>
          <p:nvPr>
            <p:ph idx="1" type="body"/>
          </p:nvPr>
        </p:nvPicPr>
        <p:blipFill rotWithShape="1">
          <a:blip r:embed="rId3">
            <a:alphaModFix/>
          </a:blip>
          <a:srcRect b="0" l="0" r="0" t="3868"/>
          <a:stretch/>
        </p:blipFill>
        <p:spPr>
          <a:xfrm>
            <a:off x="182310" y="153824"/>
            <a:ext cx="11682101" cy="3548162"/>
          </a:xfrm>
          <a:prstGeom prst="rect">
            <a:avLst/>
          </a:prstGeom>
          <a:noFill/>
          <a:ln>
            <a:noFill/>
          </a:ln>
        </p:spPr>
      </p:pic>
      <p:sp>
        <p:nvSpPr>
          <p:cNvPr id="116" name="Google Shape;116;p6"/>
          <p:cNvSpPr/>
          <p:nvPr/>
        </p:nvSpPr>
        <p:spPr>
          <a:xfrm>
            <a:off x="290557" y="3701986"/>
            <a:ext cx="11573854" cy="267765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US" sz="2400" u="none" cap="none" strike="noStrike">
                <a:solidFill>
                  <a:srgbClr val="383838"/>
                </a:solidFill>
                <a:latin typeface="Proxima Nova"/>
                <a:ea typeface="Proxima Nova"/>
                <a:cs typeface="Proxima Nova"/>
                <a:sym typeface="Proxima Nova"/>
              </a:rPr>
              <a:t>The YOLO network consists of three main pieces.</a:t>
            </a:r>
            <a:endParaRPr/>
          </a:p>
          <a:p>
            <a:pPr indent="0" lvl="0" marL="0" marR="0" rtl="0" algn="just">
              <a:spcBef>
                <a:spcPts val="0"/>
              </a:spcBef>
              <a:spcAft>
                <a:spcPts val="0"/>
              </a:spcAft>
              <a:buNone/>
            </a:pPr>
            <a:r>
              <a:rPr b="0" i="0" lang="en-US" sz="2400" u="none" cap="none" strike="noStrike">
                <a:solidFill>
                  <a:srgbClr val="383838"/>
                </a:solidFill>
                <a:latin typeface="Proxima Nova"/>
                <a:ea typeface="Proxima Nova"/>
                <a:cs typeface="Proxima Nova"/>
                <a:sym typeface="Proxima Nova"/>
              </a:rPr>
              <a:t>1) </a:t>
            </a:r>
            <a:r>
              <a:rPr b="1" i="0" lang="en-US" sz="2400" u="sng" cap="none" strike="noStrike">
                <a:solidFill>
                  <a:srgbClr val="5400EC"/>
                </a:solidFill>
                <a:latin typeface="Proxima Nova"/>
                <a:ea typeface="Proxima Nova"/>
                <a:cs typeface="Proxima Nova"/>
                <a:sym typeface="Proxima Nova"/>
                <a:hlinkClick r:id="rId4">
                  <a:extLst>
                    <a:ext uri="{A12FA001-AC4F-418D-AE19-62706E023703}">
                      <ahyp:hlinkClr val="tx"/>
                    </a:ext>
                  </a:extLst>
                </a:hlinkClick>
              </a:rPr>
              <a:t>Backbone</a:t>
            </a:r>
            <a:r>
              <a:rPr b="0" i="0" lang="en-US" sz="2400" u="none" cap="none" strike="noStrike">
                <a:solidFill>
                  <a:srgbClr val="383838"/>
                </a:solidFill>
                <a:latin typeface="Proxima Nova"/>
                <a:ea typeface="Proxima Nova"/>
                <a:cs typeface="Proxima Nova"/>
                <a:sym typeface="Proxima Nova"/>
              </a:rPr>
              <a:t> - A convolutional neural network that aggregates and forms image features at different granularities.</a:t>
            </a:r>
            <a:endParaRPr/>
          </a:p>
          <a:p>
            <a:pPr indent="0" lvl="0" marL="0" marR="0" rtl="0" algn="just">
              <a:spcBef>
                <a:spcPts val="0"/>
              </a:spcBef>
              <a:spcAft>
                <a:spcPts val="0"/>
              </a:spcAft>
              <a:buNone/>
            </a:pPr>
            <a:r>
              <a:rPr b="0" i="0" lang="en-US" sz="2400" u="none" cap="none" strike="noStrike">
                <a:solidFill>
                  <a:srgbClr val="383838"/>
                </a:solidFill>
                <a:latin typeface="Proxima Nova"/>
                <a:ea typeface="Proxima Nova"/>
                <a:cs typeface="Proxima Nova"/>
                <a:sym typeface="Proxima Nova"/>
              </a:rPr>
              <a:t>2) </a:t>
            </a:r>
            <a:r>
              <a:rPr b="1" i="0" lang="en-US" sz="2400" u="sng" cap="none" strike="noStrike">
                <a:solidFill>
                  <a:srgbClr val="5400EC"/>
                </a:solidFill>
                <a:latin typeface="Proxima Nova"/>
                <a:ea typeface="Proxima Nova"/>
                <a:cs typeface="Proxima Nova"/>
                <a:sym typeface="Proxima Nova"/>
                <a:hlinkClick r:id="rId5">
                  <a:extLst>
                    <a:ext uri="{A12FA001-AC4F-418D-AE19-62706E023703}">
                      <ahyp:hlinkClr val="tx"/>
                    </a:ext>
                  </a:extLst>
                </a:hlinkClick>
              </a:rPr>
              <a:t>Neck</a:t>
            </a:r>
            <a:r>
              <a:rPr b="1" i="0" lang="en-US" sz="2400" u="none" cap="none" strike="noStrike">
                <a:solidFill>
                  <a:srgbClr val="383838"/>
                </a:solidFill>
                <a:latin typeface="Proxima Nova"/>
                <a:ea typeface="Proxima Nova"/>
                <a:cs typeface="Proxima Nova"/>
                <a:sym typeface="Proxima Nova"/>
              </a:rPr>
              <a:t> - </a:t>
            </a:r>
            <a:r>
              <a:rPr b="0" i="0" lang="en-US" sz="2400" u="none" cap="none" strike="noStrike">
                <a:solidFill>
                  <a:srgbClr val="383838"/>
                </a:solidFill>
                <a:latin typeface="Proxima Nova"/>
                <a:ea typeface="Proxima Nova"/>
                <a:cs typeface="Proxima Nova"/>
                <a:sym typeface="Proxima Nova"/>
              </a:rPr>
              <a:t>A series of layers to mix and combine image features to pass them forward to prediction.</a:t>
            </a:r>
            <a:endParaRPr/>
          </a:p>
          <a:p>
            <a:pPr indent="0" lvl="0" marL="0" marR="0" rtl="0" algn="just">
              <a:spcBef>
                <a:spcPts val="0"/>
              </a:spcBef>
              <a:spcAft>
                <a:spcPts val="0"/>
              </a:spcAft>
              <a:buNone/>
            </a:pPr>
            <a:r>
              <a:rPr b="0" i="0" lang="en-US" sz="2400" u="none" cap="none" strike="noStrike">
                <a:solidFill>
                  <a:srgbClr val="383838"/>
                </a:solidFill>
                <a:latin typeface="Proxima Nova"/>
                <a:ea typeface="Proxima Nova"/>
                <a:cs typeface="Proxima Nova"/>
                <a:sym typeface="Proxima Nova"/>
              </a:rPr>
              <a:t>3) </a:t>
            </a:r>
            <a:r>
              <a:rPr b="1" i="0" lang="en-US" sz="2400" u="sng" cap="none" strike="noStrike">
                <a:solidFill>
                  <a:srgbClr val="5400EC"/>
                </a:solidFill>
                <a:latin typeface="Proxima Nova"/>
                <a:ea typeface="Proxima Nova"/>
                <a:cs typeface="Proxima Nova"/>
                <a:sym typeface="Proxima Nova"/>
                <a:hlinkClick r:id="rId6">
                  <a:extLst>
                    <a:ext uri="{A12FA001-AC4F-418D-AE19-62706E023703}">
                      <ahyp:hlinkClr val="tx"/>
                    </a:ext>
                  </a:extLst>
                </a:hlinkClick>
              </a:rPr>
              <a:t>Head</a:t>
            </a:r>
            <a:r>
              <a:rPr b="1" i="0" lang="en-US" sz="2400" u="none" cap="none" strike="noStrike">
                <a:solidFill>
                  <a:srgbClr val="383838"/>
                </a:solidFill>
                <a:latin typeface="Proxima Nova"/>
                <a:ea typeface="Proxima Nova"/>
                <a:cs typeface="Proxima Nova"/>
                <a:sym typeface="Proxima Nova"/>
              </a:rPr>
              <a:t> - </a:t>
            </a:r>
            <a:r>
              <a:rPr b="0" i="0" lang="en-US" sz="2400" u="none" cap="none" strike="noStrike">
                <a:solidFill>
                  <a:srgbClr val="383838"/>
                </a:solidFill>
                <a:latin typeface="Proxima Nova"/>
                <a:ea typeface="Proxima Nova"/>
                <a:cs typeface="Proxima Nova"/>
                <a:sym typeface="Proxima Nova"/>
              </a:rPr>
              <a:t>Consumes features from the neck and takes box and class prediction steps.</a:t>
            </a:r>
            <a:endParaRPr b="0" i="0" sz="2400" u="none" cap="none" strike="noStrike">
              <a:solidFill>
                <a:srgbClr val="383838"/>
              </a:solidFill>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7"/>
          <p:cNvSpPr txBox="1"/>
          <p:nvPr>
            <p:ph type="title"/>
          </p:nvPr>
        </p:nvSpPr>
        <p:spPr>
          <a:xfrm>
            <a:off x="838200" y="365125"/>
            <a:ext cx="10006413" cy="95092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What is YOLO object detection?</a:t>
            </a:r>
            <a:endParaRPr/>
          </a:p>
        </p:txBody>
      </p:sp>
      <p:sp>
        <p:nvSpPr>
          <p:cNvPr id="122" name="Google Shape;122;p7"/>
          <p:cNvSpPr txBox="1"/>
          <p:nvPr>
            <p:ph idx="1" type="body"/>
          </p:nvPr>
        </p:nvSpPr>
        <p:spPr>
          <a:xfrm>
            <a:off x="136733" y="1495514"/>
            <a:ext cx="11912837" cy="5178751"/>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lang="en-US"/>
              <a:t>As mentioned already, YOLO which stands for “You only look once” is a single shot detection algorithm which was introduced by Joseph Redmon in May 2016.</a:t>
            </a:r>
            <a:endParaRPr/>
          </a:p>
          <a:p>
            <a:pPr indent="-228600" lvl="0" marL="228600" rtl="0" algn="just">
              <a:lnSpc>
                <a:spcPct val="90000"/>
              </a:lnSpc>
              <a:spcBef>
                <a:spcPts val="1000"/>
              </a:spcBef>
              <a:spcAft>
                <a:spcPts val="0"/>
              </a:spcAft>
              <a:buClr>
                <a:schemeClr val="dk1"/>
              </a:buClr>
              <a:buSzPts val="2800"/>
              <a:buChar char="•"/>
            </a:pPr>
            <a:r>
              <a:rPr lang="en-US"/>
              <a:t> Although the name of the algorithm may sound strange, it gives a perfect description of this algorithm as it predicts classes and bounding boxes for the whole image in one run of the algorithm.</a:t>
            </a:r>
            <a:endParaRPr/>
          </a:p>
          <a:p>
            <a:pPr indent="-228600" lvl="0" marL="228600" rtl="0" algn="just">
              <a:lnSpc>
                <a:spcPct val="90000"/>
              </a:lnSpc>
              <a:spcBef>
                <a:spcPts val="1000"/>
              </a:spcBef>
              <a:spcAft>
                <a:spcPts val="0"/>
              </a:spcAft>
              <a:buClr>
                <a:schemeClr val="dk1"/>
              </a:buClr>
              <a:buSzPts val="2800"/>
              <a:buChar char="•"/>
            </a:pPr>
            <a:r>
              <a:rPr lang="en-US"/>
              <a:t>YOLO performed surprisingly well as compared to the other single-shot detectors of that time in terms of speed and accuracy.</a:t>
            </a:r>
            <a:endParaRPr/>
          </a:p>
          <a:p>
            <a:pPr indent="-228600" lvl="0" marL="228600" rtl="0" algn="just">
              <a:lnSpc>
                <a:spcPct val="90000"/>
              </a:lnSpc>
              <a:spcBef>
                <a:spcPts val="1000"/>
              </a:spcBef>
              <a:spcAft>
                <a:spcPts val="0"/>
              </a:spcAft>
              <a:buClr>
                <a:schemeClr val="dk1"/>
              </a:buClr>
              <a:buSzPts val="2800"/>
              <a:buChar char="•"/>
            </a:pPr>
            <a:r>
              <a:rPr lang="en-US"/>
              <a:t> It is not the most accurate algorithms when it comes to object detection but certainly, it makes that up with its impressive speed and thus is a good balance between speed and accuracy.</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8"/>
          <p:cNvSpPr txBox="1"/>
          <p:nvPr>
            <p:ph type="title"/>
          </p:nvPr>
        </p:nvSpPr>
        <p:spPr>
          <a:xfrm>
            <a:off x="1239140" y="179460"/>
            <a:ext cx="10217209" cy="743486"/>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b="1" lang="en-US"/>
              <a:t>Overview of  YOLO object detection algorithm</a:t>
            </a:r>
            <a:endParaRPr/>
          </a:p>
        </p:txBody>
      </p:sp>
      <p:sp>
        <p:nvSpPr>
          <p:cNvPr id="128" name="Google Shape;128;p8"/>
          <p:cNvSpPr txBox="1"/>
          <p:nvPr>
            <p:ph idx="1" type="body"/>
          </p:nvPr>
        </p:nvSpPr>
        <p:spPr>
          <a:xfrm>
            <a:off x="1" y="922947"/>
            <a:ext cx="12083752" cy="5674406"/>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just">
              <a:lnSpc>
                <a:spcPct val="90000"/>
              </a:lnSpc>
              <a:spcBef>
                <a:spcPts val="0"/>
              </a:spcBef>
              <a:spcAft>
                <a:spcPts val="0"/>
              </a:spcAft>
              <a:buClr>
                <a:schemeClr val="dk1"/>
              </a:buClr>
              <a:buSzPct val="100000"/>
              <a:buChar char="•"/>
            </a:pPr>
            <a:r>
              <a:rPr lang="en-US"/>
              <a:t>The YOLO network splits the input image into a grid of S×S cells. </a:t>
            </a:r>
            <a:endParaRPr/>
          </a:p>
          <a:p>
            <a:pPr indent="-228600" lvl="0" marL="228600" rtl="0" algn="just">
              <a:lnSpc>
                <a:spcPct val="90000"/>
              </a:lnSpc>
              <a:spcBef>
                <a:spcPts val="1000"/>
              </a:spcBef>
              <a:spcAft>
                <a:spcPts val="0"/>
              </a:spcAft>
              <a:buClr>
                <a:schemeClr val="dk1"/>
              </a:buClr>
              <a:buSzPct val="100000"/>
              <a:buChar char="•"/>
            </a:pPr>
            <a:r>
              <a:rPr lang="en-US"/>
              <a:t>If the center of the ground truth box falls into a cell, that cell is responsible for detecting the existence of that object. </a:t>
            </a:r>
            <a:endParaRPr/>
          </a:p>
          <a:p>
            <a:pPr indent="-228600" lvl="0" marL="228600" rtl="0" algn="just">
              <a:lnSpc>
                <a:spcPct val="90000"/>
              </a:lnSpc>
              <a:spcBef>
                <a:spcPts val="1000"/>
              </a:spcBef>
              <a:spcAft>
                <a:spcPts val="0"/>
              </a:spcAft>
              <a:buClr>
                <a:schemeClr val="dk1"/>
              </a:buClr>
              <a:buSzPct val="100000"/>
              <a:buChar char="•"/>
            </a:pPr>
            <a:r>
              <a:rPr lang="en-US"/>
              <a:t>Each grid cell predicts B number of bounding boxes and their objectness score along with their class predictions as follows:</a:t>
            </a:r>
            <a:endParaRPr/>
          </a:p>
          <a:p>
            <a:pPr indent="-228600" lvl="0" marL="228600" rtl="0" algn="just">
              <a:lnSpc>
                <a:spcPct val="90000"/>
              </a:lnSpc>
              <a:spcBef>
                <a:spcPts val="1000"/>
              </a:spcBef>
              <a:spcAft>
                <a:spcPts val="0"/>
              </a:spcAft>
              <a:buClr>
                <a:schemeClr val="dk1"/>
              </a:buClr>
              <a:buSzPct val="100000"/>
              <a:buChar char="•"/>
            </a:pPr>
            <a:r>
              <a:rPr lang="en-US"/>
              <a:t>Coordinates of B bounding boxes -YOLO predicts 4 coordinates for each bounding box (</a:t>
            </a:r>
            <a:r>
              <a:rPr b="1" lang="en-US"/>
              <a:t>bx,by,bw,bh</a:t>
            </a:r>
            <a:r>
              <a:rPr lang="en-US"/>
              <a:t>) with respect to the corresponding grid cell. </a:t>
            </a:r>
            <a:endParaRPr/>
          </a:p>
          <a:p>
            <a:pPr indent="-228600" lvl="0" marL="228600" rtl="0" algn="just">
              <a:lnSpc>
                <a:spcPct val="90000"/>
              </a:lnSpc>
              <a:spcBef>
                <a:spcPts val="1000"/>
              </a:spcBef>
              <a:spcAft>
                <a:spcPts val="0"/>
              </a:spcAft>
              <a:buClr>
                <a:schemeClr val="dk1"/>
              </a:buClr>
              <a:buSzPct val="100000"/>
              <a:buChar char="•"/>
            </a:pPr>
            <a:r>
              <a:rPr lang="en-US"/>
              <a:t>Here </a:t>
            </a:r>
            <a:r>
              <a:rPr b="1" lang="en-US"/>
              <a:t>bx, by </a:t>
            </a:r>
            <a:r>
              <a:rPr lang="en-US"/>
              <a:t>are the </a:t>
            </a:r>
            <a:r>
              <a:rPr b="1" lang="en-US"/>
              <a:t>x</a:t>
            </a:r>
            <a:r>
              <a:rPr lang="en-US"/>
              <a:t> and </a:t>
            </a:r>
            <a:r>
              <a:rPr b="1" lang="en-US"/>
              <a:t>y</a:t>
            </a:r>
            <a:r>
              <a:rPr lang="en-US"/>
              <a:t> coordinates of the midpoint of the object with respect to this grid. </a:t>
            </a:r>
            <a:endParaRPr/>
          </a:p>
          <a:p>
            <a:pPr indent="-228600" lvl="0" marL="228600" rtl="0" algn="just">
              <a:lnSpc>
                <a:spcPct val="90000"/>
              </a:lnSpc>
              <a:spcBef>
                <a:spcPts val="1000"/>
              </a:spcBef>
              <a:spcAft>
                <a:spcPts val="0"/>
              </a:spcAft>
              <a:buClr>
                <a:schemeClr val="dk1"/>
              </a:buClr>
              <a:buSzPct val="100000"/>
              <a:buChar char="•"/>
            </a:pPr>
            <a:r>
              <a:rPr lang="en-US"/>
              <a:t>The value of bh is the ratio of the height of the bounding box to the height of the corresponding grid cell and </a:t>
            </a:r>
            <a:r>
              <a:rPr b="1" lang="en-US"/>
              <a:t>bw</a:t>
            </a:r>
            <a:r>
              <a:rPr lang="en-US"/>
              <a:t> is the ratio of the width of the bounding box to the width of the grid cell. </a:t>
            </a:r>
            <a:endParaRPr/>
          </a:p>
          <a:p>
            <a:pPr indent="-228600" lvl="0" marL="228600" rtl="0" algn="just">
              <a:lnSpc>
                <a:spcPct val="90000"/>
              </a:lnSpc>
              <a:spcBef>
                <a:spcPts val="1000"/>
              </a:spcBef>
              <a:spcAft>
                <a:spcPts val="0"/>
              </a:spcAft>
              <a:buClr>
                <a:schemeClr val="dk1"/>
              </a:buClr>
              <a:buSzPct val="100000"/>
              <a:buChar char="•"/>
            </a:pPr>
            <a:r>
              <a:rPr lang="en-US"/>
              <a:t>objectness score (P0) – indicates the probability that the cell contains an object. </a:t>
            </a:r>
            <a:endParaRPr/>
          </a:p>
          <a:p>
            <a:pPr indent="-228600" lvl="0" marL="228600" rtl="0" algn="just">
              <a:lnSpc>
                <a:spcPct val="90000"/>
              </a:lnSpc>
              <a:spcBef>
                <a:spcPts val="1000"/>
              </a:spcBef>
              <a:spcAft>
                <a:spcPts val="0"/>
              </a:spcAft>
              <a:buClr>
                <a:schemeClr val="dk1"/>
              </a:buClr>
              <a:buSzPct val="100000"/>
              <a:buChar char="•"/>
            </a:pPr>
            <a:r>
              <a:rPr lang="en-US"/>
              <a:t>The objectness score is passed through a sigmoid function to be treated as a probability with a value range between 0 and 1. </a:t>
            </a:r>
            <a:endParaRPr/>
          </a:p>
          <a:p>
            <a:pPr indent="-228600" lvl="0" marL="228600" rtl="0" algn="just">
              <a:lnSpc>
                <a:spcPct val="90000"/>
              </a:lnSpc>
              <a:spcBef>
                <a:spcPts val="1000"/>
              </a:spcBef>
              <a:spcAft>
                <a:spcPts val="0"/>
              </a:spcAft>
              <a:buClr>
                <a:schemeClr val="dk1"/>
              </a:buClr>
              <a:buSzPct val="100000"/>
              <a:buChar char="•"/>
            </a:pPr>
            <a:r>
              <a:rPr lang="en-US"/>
              <a:t>Class prediction – if the bounding box contains an object, the network predicts the probability of K number of classes. Where K is the total number of classes in your problem.</a:t>
            </a:r>
            <a:endParaRPr/>
          </a:p>
          <a:p>
            <a:pPr indent="-77470" lvl="0" marL="228600" rtl="0" algn="l">
              <a:lnSpc>
                <a:spcPct val="90000"/>
              </a:lnSpc>
              <a:spcBef>
                <a:spcPts val="1000"/>
              </a:spcBef>
              <a:spcAft>
                <a:spcPts val="0"/>
              </a:spcAft>
              <a:buClr>
                <a:schemeClr val="dk1"/>
              </a:buClr>
              <a:buSzPct val="100000"/>
              <a:buNone/>
            </a:pPr>
            <a:r>
              <a:t/>
            </a:r>
            <a:endParaRPr/>
          </a:p>
          <a:p>
            <a:pPr indent="-77470"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9"/>
          <p:cNvSpPr txBox="1"/>
          <p:nvPr>
            <p:ph type="title"/>
          </p:nvPr>
        </p:nvSpPr>
        <p:spPr>
          <a:xfrm>
            <a:off x="932204" y="239282"/>
            <a:ext cx="10515600" cy="827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How does Object Detection work?</a:t>
            </a:r>
            <a:endParaRPr/>
          </a:p>
        </p:txBody>
      </p:sp>
      <p:sp>
        <p:nvSpPr>
          <p:cNvPr id="134" name="Google Shape;134;p9"/>
          <p:cNvSpPr txBox="1"/>
          <p:nvPr>
            <p:ph idx="1" type="body"/>
          </p:nvPr>
        </p:nvSpPr>
        <p:spPr>
          <a:xfrm>
            <a:off x="205099" y="1213503"/>
            <a:ext cx="11750467" cy="4963460"/>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just">
              <a:lnSpc>
                <a:spcPct val="90000"/>
              </a:lnSpc>
              <a:spcBef>
                <a:spcPts val="0"/>
              </a:spcBef>
              <a:spcAft>
                <a:spcPts val="0"/>
              </a:spcAft>
              <a:buClr>
                <a:schemeClr val="dk1"/>
              </a:buClr>
              <a:buSzPct val="100000"/>
              <a:buChar char="•"/>
            </a:pPr>
            <a:r>
              <a:rPr lang="en-US"/>
              <a:t>There are a few different algorithms for object detection and they can be split into two groups:</a:t>
            </a:r>
            <a:endParaRPr/>
          </a:p>
          <a:p>
            <a:pPr indent="-228600" lvl="0" marL="228600" rtl="0" algn="just">
              <a:lnSpc>
                <a:spcPct val="90000"/>
              </a:lnSpc>
              <a:spcBef>
                <a:spcPts val="1000"/>
              </a:spcBef>
              <a:spcAft>
                <a:spcPts val="0"/>
              </a:spcAft>
              <a:buClr>
                <a:schemeClr val="dk1"/>
              </a:buClr>
              <a:buSzPct val="100000"/>
              <a:buChar char="•"/>
            </a:pPr>
            <a:r>
              <a:rPr b="1" lang="en-US"/>
              <a:t>Algorithms based on classification. </a:t>
            </a:r>
            <a:r>
              <a:rPr lang="en-US"/>
              <a:t>They are implemented in two stages. First, they select regions of interest in an image. </a:t>
            </a:r>
            <a:endParaRPr/>
          </a:p>
          <a:p>
            <a:pPr indent="-228600" lvl="0" marL="228600" rtl="0" algn="just">
              <a:lnSpc>
                <a:spcPct val="90000"/>
              </a:lnSpc>
              <a:spcBef>
                <a:spcPts val="1000"/>
              </a:spcBef>
              <a:spcAft>
                <a:spcPts val="0"/>
              </a:spcAft>
              <a:buClr>
                <a:schemeClr val="dk1"/>
              </a:buClr>
              <a:buSzPct val="100000"/>
              <a:buChar char="•"/>
            </a:pPr>
            <a:r>
              <a:rPr lang="en-US"/>
              <a:t>Second, they classify these regions using convolutional neural networks. </a:t>
            </a:r>
            <a:endParaRPr/>
          </a:p>
          <a:p>
            <a:pPr indent="-228600" lvl="0" marL="228600" rtl="0" algn="just">
              <a:lnSpc>
                <a:spcPct val="90000"/>
              </a:lnSpc>
              <a:spcBef>
                <a:spcPts val="1000"/>
              </a:spcBef>
              <a:spcAft>
                <a:spcPts val="0"/>
              </a:spcAft>
              <a:buClr>
                <a:schemeClr val="dk1"/>
              </a:buClr>
              <a:buSzPct val="100000"/>
              <a:buChar char="•"/>
            </a:pPr>
            <a:r>
              <a:rPr lang="en-US"/>
              <a:t>This solution can be slow because we have to run predictions for every selected region.</a:t>
            </a:r>
            <a:endParaRPr/>
          </a:p>
          <a:p>
            <a:pPr indent="-228600" lvl="0" marL="228600" rtl="0" algn="just">
              <a:lnSpc>
                <a:spcPct val="90000"/>
              </a:lnSpc>
              <a:spcBef>
                <a:spcPts val="1000"/>
              </a:spcBef>
              <a:spcAft>
                <a:spcPts val="0"/>
              </a:spcAft>
              <a:buClr>
                <a:schemeClr val="dk1"/>
              </a:buClr>
              <a:buSzPct val="100000"/>
              <a:buChar char="•"/>
            </a:pPr>
            <a:r>
              <a:rPr lang="en-US"/>
              <a:t> A widely known example of this type of algorithm is the Region-based convolutional neural network (RCNN) and its cousins Fast-RCNN, Faster-RCNN and the latest addition to the family: Mask-RCNN. </a:t>
            </a:r>
            <a:endParaRPr/>
          </a:p>
          <a:p>
            <a:pPr indent="-228600" lvl="0" marL="228600" rtl="0" algn="just">
              <a:lnSpc>
                <a:spcPct val="90000"/>
              </a:lnSpc>
              <a:spcBef>
                <a:spcPts val="1000"/>
              </a:spcBef>
              <a:spcAft>
                <a:spcPts val="0"/>
              </a:spcAft>
              <a:buClr>
                <a:schemeClr val="dk1"/>
              </a:buClr>
              <a:buSzPct val="100000"/>
              <a:buChar char="•"/>
            </a:pPr>
            <a:r>
              <a:rPr b="1" lang="en-US"/>
              <a:t>Algorithms based on regression </a:t>
            </a:r>
            <a:r>
              <a:rPr lang="en-US"/>
              <a:t>– instead of selecting interesting parts of an image, they predict classes and bounding boxes for the whole image </a:t>
            </a:r>
            <a:r>
              <a:rPr b="1" lang="en-US"/>
              <a:t>in one run of the algorithm</a:t>
            </a:r>
            <a:r>
              <a:rPr lang="en-US"/>
              <a:t>. </a:t>
            </a:r>
            <a:endParaRPr/>
          </a:p>
          <a:p>
            <a:pPr indent="-228600" lvl="0" marL="228600" rtl="0" algn="just">
              <a:lnSpc>
                <a:spcPct val="90000"/>
              </a:lnSpc>
              <a:spcBef>
                <a:spcPts val="1000"/>
              </a:spcBef>
              <a:spcAft>
                <a:spcPts val="0"/>
              </a:spcAft>
              <a:buClr>
                <a:schemeClr val="dk1"/>
              </a:buClr>
              <a:buSzPct val="100000"/>
              <a:buChar char="•"/>
            </a:pPr>
            <a:r>
              <a:rPr lang="en-US"/>
              <a:t>The two best known examples from this group are the </a:t>
            </a:r>
            <a:r>
              <a:rPr b="1" lang="en-US"/>
              <a:t>YOLO (You Only Look Once)</a:t>
            </a:r>
            <a:r>
              <a:rPr lang="en-US"/>
              <a:t> family algorithms and SSD (Single Shot Multibox Detector). </a:t>
            </a:r>
            <a:endParaRPr/>
          </a:p>
          <a:p>
            <a:pPr indent="-228600" lvl="0" marL="228600" rtl="0" algn="just">
              <a:lnSpc>
                <a:spcPct val="90000"/>
              </a:lnSpc>
              <a:spcBef>
                <a:spcPts val="1000"/>
              </a:spcBef>
              <a:spcAft>
                <a:spcPts val="0"/>
              </a:spcAft>
              <a:buClr>
                <a:schemeClr val="dk1"/>
              </a:buClr>
              <a:buSzPct val="100000"/>
              <a:buChar char="•"/>
            </a:pPr>
            <a:r>
              <a:rPr lang="en-US"/>
              <a:t>They are commonly used for  real-time object detection as, in general, they trade a bit of accuracy for large improvements in speed.</a:t>
            </a:r>
            <a:endParaRPr/>
          </a:p>
          <a:p>
            <a:pPr indent="-77470"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2021-08-26T05:13:10Z</dcterms:created>
  <dc:creator>Lenovo</dc:creator>
</cp:coreProperties>
</file>